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Lst>
  <p:sldSz cy="5143500" cx="9144000"/>
  <p:notesSz cx="6858000" cy="9144000"/>
  <p:embeddedFontLst>
    <p:embeddedFont>
      <p:font typeface="Raleway"/>
      <p:regular r:id="rId24"/>
      <p:bold r:id="rId25"/>
      <p:italic r:id="rId26"/>
      <p:boldItalic r:id="rId27"/>
    </p:embeddedFont>
    <p:embeddedFont>
      <p:font typeface="Playfair Display"/>
      <p:regular r:id="rId28"/>
      <p:bold r:id="rId29"/>
      <p:italic r:id="rId30"/>
      <p:boldItalic r:id="rId31"/>
    </p:embeddedFont>
    <p:embeddedFont>
      <p:font typeface="Lato"/>
      <p:regular r:id="rId32"/>
      <p:bold r:id="rId33"/>
      <p:italic r:id="rId34"/>
      <p:boldItalic r:id="rId35"/>
    </p:embeddedFont>
    <p:embeddedFont>
      <p:font typeface="Overpass"/>
      <p:regular r:id="rId36"/>
      <p:bold r:id="rId37"/>
      <p:italic r:id="rId38"/>
      <p:boldItalic r:id="rId3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Raleway-regular.fntdata"/><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aleway-italic.fntdata"/><Relationship Id="rId25" Type="http://schemas.openxmlformats.org/officeDocument/2006/relationships/font" Target="fonts/Raleway-bold.fntdata"/><Relationship Id="rId28" Type="http://schemas.openxmlformats.org/officeDocument/2006/relationships/font" Target="fonts/PlayfairDisplay-regular.fntdata"/><Relationship Id="rId27" Type="http://schemas.openxmlformats.org/officeDocument/2006/relationships/font" Target="fonts/Raleway-bold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PlayfairDisplay-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PlayfairDisplay-boldItalic.fntdata"/><Relationship Id="rId30" Type="http://schemas.openxmlformats.org/officeDocument/2006/relationships/font" Target="fonts/PlayfairDisplay-italic.fntdata"/><Relationship Id="rId11" Type="http://schemas.openxmlformats.org/officeDocument/2006/relationships/slide" Target="slides/slide6.xml"/><Relationship Id="rId33" Type="http://schemas.openxmlformats.org/officeDocument/2006/relationships/font" Target="fonts/Lato-bold.fntdata"/><Relationship Id="rId10" Type="http://schemas.openxmlformats.org/officeDocument/2006/relationships/slide" Target="slides/slide5.xml"/><Relationship Id="rId32" Type="http://schemas.openxmlformats.org/officeDocument/2006/relationships/font" Target="fonts/Lato-regular.fntdata"/><Relationship Id="rId13" Type="http://schemas.openxmlformats.org/officeDocument/2006/relationships/slide" Target="slides/slide8.xml"/><Relationship Id="rId35" Type="http://schemas.openxmlformats.org/officeDocument/2006/relationships/font" Target="fonts/Lato-boldItalic.fntdata"/><Relationship Id="rId12" Type="http://schemas.openxmlformats.org/officeDocument/2006/relationships/slide" Target="slides/slide7.xml"/><Relationship Id="rId34" Type="http://schemas.openxmlformats.org/officeDocument/2006/relationships/font" Target="fonts/Lato-italic.fntdata"/><Relationship Id="rId15" Type="http://schemas.openxmlformats.org/officeDocument/2006/relationships/slide" Target="slides/slide10.xml"/><Relationship Id="rId37" Type="http://schemas.openxmlformats.org/officeDocument/2006/relationships/font" Target="fonts/Overpass-bold.fntdata"/><Relationship Id="rId14" Type="http://schemas.openxmlformats.org/officeDocument/2006/relationships/slide" Target="slides/slide9.xml"/><Relationship Id="rId36" Type="http://schemas.openxmlformats.org/officeDocument/2006/relationships/font" Target="fonts/Overpass-regular.fntdata"/><Relationship Id="rId17" Type="http://schemas.openxmlformats.org/officeDocument/2006/relationships/slide" Target="slides/slide12.xml"/><Relationship Id="rId39" Type="http://schemas.openxmlformats.org/officeDocument/2006/relationships/font" Target="fonts/Overpass-boldItalic.fntdata"/><Relationship Id="rId16" Type="http://schemas.openxmlformats.org/officeDocument/2006/relationships/slide" Target="slides/slide11.xml"/><Relationship Id="rId38" Type="http://schemas.openxmlformats.org/officeDocument/2006/relationships/font" Target="fonts/Overpass-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25939b0bdd4_4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25939b0bdd4_4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25939b0bdd4_0_6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25939b0bdd4_0_6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25939b0bdd4_0_6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25939b0bdd4_0_6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tr"/>
              <a:t>microsatellite instability yüksek, structural variance düşük grup kolorektal kanserlerin sadece 15%lik bir kesiminde gözlenen bir tür. burada machine learning ve de kmeans kümeleme kullanılarak iki kanser türünün SV ve MSİ parametrelerine bağlı olarak ayrımı gerçekleştirilebilir. bu kanser türü ayrımı yapabilmek neden önemli? çünkü yaygın olan türde klasik kemoterapi ve radyoterapi tedavileri işe yararken msi kanserlerinde bu tedavi yanıt vermemekte.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25939b0bdd4_0_6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25939b0bdd4_0_6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25939b0bdd4_0_6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25939b0bdd4_0_6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25939b0bdd4_4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25939b0bdd4_4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tr"/>
              <a:t>Ormanlık alanlarda nesne tanıma algoritmaları temel alınarak; yangın ve suç tespiti yapılabiliyor.</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25939b0bdd4_4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25939b0bdd4_4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tr"/>
              <a:t>Tarım alanında </a:t>
            </a:r>
            <a:r>
              <a:rPr lang="tr">
                <a:solidFill>
                  <a:schemeClr val="dk1"/>
                </a:solidFill>
              </a:rPr>
              <a:t>hasat,  </a:t>
            </a:r>
            <a:r>
              <a:rPr lang="tr"/>
              <a:t>bitki sağlığı(hastalık,böcek,yabancı ot tespiti ile mücadele)  yapay zeka araçları kullanılmaktadır.</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25939b0bdd4_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25939b0bdd4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tr"/>
              <a:t>Sentinel 2 uydusundan alınan görüntülerle bitkisel ürünlerin sınıflandırılması tarım alanlarının yönetimi</a:t>
            </a:r>
            <a:r>
              <a:rPr lang="tr"/>
              <a:t>, gıda güvenliğinin sağlanması konularında kontrol kolaylığı sağlar.</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25939b0bdd4_4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25939b0bdd4_4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25939b0bdd4_4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25939b0bdd4_4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25939b0bdd4_6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25939b0bdd4_6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25939b0bdd4_2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25939b0bdd4_2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25939b0bdd4_6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25939b0bdd4_6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25939b0bdd4_4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25939b0bdd4_4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25939b0bdd4_4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25939b0bdd4_4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tr"/>
              <a:t>Bu nedenle çalışmalarda kullanılacak yöntemler içerğe çok bağlı ve değişiken.Aynı yöntem ve süreçle farklı verilerden anlamlı sonuç çıkarmayı beklemek doğru değil. </a:t>
            </a:r>
            <a:r>
              <a:rPr i="1" lang="tr"/>
              <a:t>Grafikte</a:t>
            </a:r>
            <a:r>
              <a:rPr lang="tr"/>
              <a:t> protein yapı ve fonksiyon tahmini, genom mühendisliği, sistem biyoloji gibi farklı konulardaki kullanılan DL algoritmaları ve mimarileri var.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25939b0bdd4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25939b0bdd4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25939b0bdd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25939b0bdd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tr"/>
              <a:t>burada deep learning sayesinde makineye öğretilen data setinin daha detaylı bir şekilde incelenmesi ve kategorize edilmesi sağlanıyor, aynı sinir sistemindeki gibi burada da her bir karar verme mekanizmasına neuron deniyor ve neuronlar arttırıldıkça bir makinenin daha iyi seçimler yapacağına güveniyoruz.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0"/>
              </a:spcBef>
              <a:spcAft>
                <a:spcPts val="0"/>
              </a:spcAft>
              <a:buClr>
                <a:schemeClr val="lt1"/>
              </a:buClr>
              <a:buSzPts val="1100"/>
              <a:buChar char="○"/>
              <a:defRPr>
                <a:solidFill>
                  <a:schemeClr val="lt1"/>
                </a:solidFill>
              </a:defRPr>
            </a:lvl2pPr>
            <a:lvl3pPr indent="-298450" lvl="2" marL="1371600">
              <a:spcBef>
                <a:spcPts val="0"/>
              </a:spcBef>
              <a:spcAft>
                <a:spcPts val="0"/>
              </a:spcAft>
              <a:buClr>
                <a:schemeClr val="lt1"/>
              </a:buClr>
              <a:buSzPts val="1100"/>
              <a:buChar char="■"/>
              <a:defRPr>
                <a:solidFill>
                  <a:schemeClr val="lt1"/>
                </a:solidFill>
              </a:defRPr>
            </a:lvl3pPr>
            <a:lvl4pPr indent="-298450" lvl="3" marL="1828800">
              <a:spcBef>
                <a:spcPts val="0"/>
              </a:spcBef>
              <a:spcAft>
                <a:spcPts val="0"/>
              </a:spcAft>
              <a:buClr>
                <a:schemeClr val="lt1"/>
              </a:buClr>
              <a:buSzPts val="1100"/>
              <a:buChar char="●"/>
              <a:defRPr>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a:solidFill>
                  <a:schemeClr val="lt1"/>
                </a:solidFill>
              </a:defRPr>
            </a:lvl6pPr>
            <a:lvl7pPr indent="-298450" lvl="6" marL="3200400">
              <a:spcBef>
                <a:spcPts val="0"/>
              </a:spcBef>
              <a:spcAft>
                <a:spcPts val="0"/>
              </a:spcAft>
              <a:buClr>
                <a:schemeClr val="lt1"/>
              </a:buClr>
              <a:buSzPts val="1100"/>
              <a:buChar char="●"/>
              <a:defRPr>
                <a:solidFill>
                  <a:schemeClr val="lt1"/>
                </a:solidFill>
              </a:defRPr>
            </a:lvl7pPr>
            <a:lvl8pPr indent="-298450" lvl="7" marL="3657600">
              <a:spcBef>
                <a:spcPts val="0"/>
              </a:spcBef>
              <a:spcAft>
                <a:spcPts val="0"/>
              </a:spcAft>
              <a:buClr>
                <a:schemeClr val="lt1"/>
              </a:buClr>
              <a:buSzPts val="1100"/>
              <a:buChar char="○"/>
              <a:defRPr>
                <a:solidFill>
                  <a:schemeClr val="lt1"/>
                </a:solidFill>
              </a:defRPr>
            </a:lvl8pPr>
            <a:lvl9pPr indent="-298450" lvl="8" marL="4114800">
              <a:spcBef>
                <a:spcPts val="0"/>
              </a:spcBef>
              <a:spcAft>
                <a:spcPts val="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tr"/>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1.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1.png"/><Relationship Id="rId4" Type="http://schemas.openxmlformats.org/officeDocument/2006/relationships/image" Target="../media/image1.png"/><Relationship Id="rId5" Type="http://schemas.openxmlformats.org/officeDocument/2006/relationships/image" Target="../media/image10.png"/><Relationship Id="rId6" Type="http://schemas.openxmlformats.org/officeDocument/2006/relationships/image" Target="../media/image1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8.png"/><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33.png"/><Relationship Id="rId4" Type="http://schemas.openxmlformats.org/officeDocument/2006/relationships/image" Target="../media/image24.png"/><Relationship Id="rId5" Type="http://schemas.openxmlformats.org/officeDocument/2006/relationships/image" Target="../media/image36.png"/><Relationship Id="rId6" Type="http://schemas.openxmlformats.org/officeDocument/2006/relationships/image" Target="../media/image3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0.png"/><Relationship Id="rId4" Type="http://schemas.openxmlformats.org/officeDocument/2006/relationships/image" Target="../media/image28.png"/><Relationship Id="rId5" Type="http://schemas.openxmlformats.org/officeDocument/2006/relationships/image" Target="../media/image27.png"/><Relationship Id="rId6" Type="http://schemas.openxmlformats.org/officeDocument/2006/relationships/image" Target="../media/image34.png"/><Relationship Id="rId7" Type="http://schemas.openxmlformats.org/officeDocument/2006/relationships/image" Target="../media/image3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5.png"/><Relationship Id="rId4" Type="http://schemas.openxmlformats.org/officeDocument/2006/relationships/image" Target="../media/image3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9.png"/><Relationship Id="rId4" Type="http://schemas.openxmlformats.org/officeDocument/2006/relationships/image" Target="../media/image22.png"/><Relationship Id="rId5" Type="http://schemas.openxmlformats.org/officeDocument/2006/relationships/image" Target="../media/image3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4.png"/><Relationship Id="rId4" Type="http://schemas.openxmlformats.org/officeDocument/2006/relationships/image" Target="../media/image5.png"/><Relationship Id="rId5" Type="http://schemas.openxmlformats.org/officeDocument/2006/relationships/image" Target="../media/image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6.png"/><Relationship Id="rId4" Type="http://schemas.openxmlformats.org/officeDocument/2006/relationships/image" Target="../media/image1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6.png"/><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37.png"/><Relationship Id="rId4" Type="http://schemas.openxmlformats.org/officeDocument/2006/relationships/hyperlink" Target="https://www.mdpi.com/1422-0067/22/6/2903#"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hyperlink" Target="https://doi.org/10.1038/s41467-022-29268-7" TargetMode="Externa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5.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9.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3"/>
          <p:cNvSpPr txBox="1"/>
          <p:nvPr>
            <p:ph type="ctrTitle"/>
          </p:nvPr>
        </p:nvSpPr>
        <p:spPr>
          <a:xfrm>
            <a:off x="1438475" y="1421425"/>
            <a:ext cx="6753000" cy="1584300"/>
          </a:xfrm>
          <a:prstGeom prst="rect">
            <a:avLst/>
          </a:prstGeom>
          <a:ln cap="flat" cmpd="sng" w="9525">
            <a:solidFill>
              <a:schemeClr val="lt2"/>
            </a:solidFill>
            <a:prstDash val="solid"/>
            <a:round/>
            <a:headEnd len="sm" w="sm" type="none"/>
            <a:tailEnd len="sm" w="sm" type="none"/>
          </a:ln>
        </p:spPr>
        <p:txBody>
          <a:bodyPr anchorCtr="0" anchor="t" bIns="91425" lIns="91425" spcFirstLastPara="1" rIns="91425" wrap="square" tIns="91425">
            <a:normAutofit/>
          </a:bodyPr>
          <a:lstStyle/>
          <a:p>
            <a:pPr indent="0" lvl="0" marL="0" rtl="0" algn="just">
              <a:spcBef>
                <a:spcPts val="0"/>
              </a:spcBef>
              <a:spcAft>
                <a:spcPts val="0"/>
              </a:spcAft>
              <a:buSzPts val="990"/>
              <a:buNone/>
            </a:pPr>
            <a:r>
              <a:rPr lang="tr" sz="2591">
                <a:latin typeface="Playfair Display"/>
                <a:ea typeface="Playfair Display"/>
                <a:cs typeface="Playfair Display"/>
                <a:sym typeface="Playfair Display"/>
              </a:rPr>
              <a:t>Makine Öğrenmesi ve Kullanım Alanları</a:t>
            </a:r>
            <a:endParaRPr sz="2591">
              <a:latin typeface="Playfair Display"/>
              <a:ea typeface="Playfair Display"/>
              <a:cs typeface="Playfair Display"/>
              <a:sym typeface="Playfair Display"/>
            </a:endParaRPr>
          </a:p>
        </p:txBody>
      </p:sp>
      <p:sp>
        <p:nvSpPr>
          <p:cNvPr id="87" name="Google Shape;87;p13"/>
          <p:cNvSpPr txBox="1"/>
          <p:nvPr>
            <p:ph idx="1" type="subTitle"/>
          </p:nvPr>
        </p:nvSpPr>
        <p:spPr>
          <a:xfrm>
            <a:off x="2713800" y="2571750"/>
            <a:ext cx="3716400" cy="179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tr" sz="1900">
                <a:latin typeface="Overpass"/>
                <a:ea typeface="Overpass"/>
                <a:cs typeface="Overpass"/>
                <a:sym typeface="Overpass"/>
              </a:rPr>
              <a:t>Eğitmen: </a:t>
            </a:r>
            <a:r>
              <a:rPr lang="tr" sz="1900">
                <a:latin typeface="Overpass"/>
                <a:ea typeface="Overpass"/>
                <a:cs typeface="Overpass"/>
                <a:sym typeface="Overpass"/>
              </a:rPr>
              <a:t>Dr.</a:t>
            </a:r>
            <a:r>
              <a:rPr b="1" lang="tr" sz="1900">
                <a:latin typeface="Overpass"/>
                <a:ea typeface="Overpass"/>
                <a:cs typeface="Overpass"/>
                <a:sym typeface="Overpass"/>
              </a:rPr>
              <a:t> </a:t>
            </a:r>
            <a:r>
              <a:rPr lang="tr" sz="1900"/>
              <a:t>Tuğçe Bilgin Sonay</a:t>
            </a:r>
            <a:endParaRPr sz="1900"/>
          </a:p>
          <a:p>
            <a:pPr indent="0" lvl="0" marL="0" rtl="0" algn="l">
              <a:spcBef>
                <a:spcPts val="0"/>
              </a:spcBef>
              <a:spcAft>
                <a:spcPts val="0"/>
              </a:spcAft>
              <a:buNone/>
            </a:pPr>
            <a:r>
              <a:t/>
            </a:r>
            <a:endParaRPr sz="1700"/>
          </a:p>
          <a:p>
            <a:pPr indent="0" lvl="0" marL="0" rtl="0" algn="l">
              <a:spcBef>
                <a:spcPts val="0"/>
              </a:spcBef>
              <a:spcAft>
                <a:spcPts val="0"/>
              </a:spcAft>
              <a:buNone/>
            </a:pPr>
            <a:r>
              <a:rPr lang="tr" sz="1700"/>
              <a:t>Canan Buse Abdül</a:t>
            </a:r>
            <a:endParaRPr sz="1700"/>
          </a:p>
          <a:p>
            <a:pPr indent="0" lvl="0" marL="0" rtl="0" algn="l">
              <a:spcBef>
                <a:spcPts val="0"/>
              </a:spcBef>
              <a:spcAft>
                <a:spcPts val="0"/>
              </a:spcAft>
              <a:buNone/>
            </a:pPr>
            <a:r>
              <a:rPr lang="tr" sz="1700"/>
              <a:t>Ceren Gezik </a:t>
            </a:r>
            <a:endParaRPr sz="1700"/>
          </a:p>
          <a:p>
            <a:pPr indent="0" lvl="0" marL="0" rtl="0" algn="l">
              <a:spcBef>
                <a:spcPts val="0"/>
              </a:spcBef>
              <a:spcAft>
                <a:spcPts val="0"/>
              </a:spcAft>
              <a:buNone/>
            </a:pPr>
            <a:r>
              <a:rPr lang="tr" sz="1700"/>
              <a:t>Faruk Öncü</a:t>
            </a:r>
            <a:endParaRPr sz="1700"/>
          </a:p>
          <a:p>
            <a:pPr indent="0" lvl="0" marL="0" rtl="0" algn="l">
              <a:spcBef>
                <a:spcPts val="0"/>
              </a:spcBef>
              <a:spcAft>
                <a:spcPts val="0"/>
              </a:spcAft>
              <a:buNone/>
            </a:pPr>
            <a:r>
              <a:rPr lang="tr" sz="1700"/>
              <a:t>Murat Emin Taş</a:t>
            </a:r>
            <a:endParaRPr sz="1700"/>
          </a:p>
        </p:txBody>
      </p:sp>
      <p:pic>
        <p:nvPicPr>
          <p:cNvPr id="88" name="Google Shape;88;p13"/>
          <p:cNvPicPr preferRelativeResize="0"/>
          <p:nvPr/>
        </p:nvPicPr>
        <p:blipFill>
          <a:blip r:embed="rId3">
            <a:alphaModFix/>
          </a:blip>
          <a:stretch>
            <a:fillRect/>
          </a:stretch>
        </p:blipFill>
        <p:spPr>
          <a:xfrm>
            <a:off x="5259475" y="0"/>
            <a:ext cx="2931991" cy="952525"/>
          </a:xfrm>
          <a:prstGeom prst="rect">
            <a:avLst/>
          </a:prstGeom>
          <a:noFill/>
          <a:ln>
            <a:noFill/>
          </a:ln>
        </p:spPr>
      </p:pic>
      <p:sp>
        <p:nvSpPr>
          <p:cNvPr id="89" name="Google Shape;89;p13"/>
          <p:cNvSpPr txBox="1"/>
          <p:nvPr/>
        </p:nvSpPr>
        <p:spPr>
          <a:xfrm>
            <a:off x="0" y="123350"/>
            <a:ext cx="6203100" cy="38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tr" sz="1700">
                <a:solidFill>
                  <a:srgbClr val="6AA84F"/>
                </a:solidFill>
                <a:latin typeface="Lato"/>
                <a:ea typeface="Lato"/>
                <a:cs typeface="Lato"/>
                <a:sym typeface="Lato"/>
              </a:rPr>
              <a:t>Genom Bilim 2023 Yaz Okulu</a:t>
            </a:r>
            <a:endParaRPr b="1" sz="1700">
              <a:solidFill>
                <a:srgbClr val="6AA84F"/>
              </a:solidFill>
              <a:latin typeface="Lato"/>
              <a:ea typeface="Lato"/>
              <a:cs typeface="Lato"/>
              <a:sym typeface="Lato"/>
            </a:endParaRPr>
          </a:p>
        </p:txBody>
      </p:sp>
      <p:pic>
        <p:nvPicPr>
          <p:cNvPr id="90" name="Google Shape;90;p13"/>
          <p:cNvPicPr preferRelativeResize="0"/>
          <p:nvPr/>
        </p:nvPicPr>
        <p:blipFill>
          <a:blip r:embed="rId4">
            <a:alphaModFix/>
          </a:blip>
          <a:stretch>
            <a:fillRect/>
          </a:stretch>
        </p:blipFill>
        <p:spPr>
          <a:xfrm>
            <a:off x="8191475" y="0"/>
            <a:ext cx="952525" cy="9525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56" name="Shape 156"/>
        <p:cNvGrpSpPr/>
        <p:nvPr/>
      </p:nvGrpSpPr>
      <p:grpSpPr>
        <a:xfrm>
          <a:off x="0" y="0"/>
          <a:ext cx="0" cy="0"/>
          <a:chOff x="0" y="0"/>
          <a:chExt cx="0" cy="0"/>
        </a:xfrm>
      </p:grpSpPr>
      <p:sp>
        <p:nvSpPr>
          <p:cNvPr id="157" name="Google Shape;157;p22"/>
          <p:cNvSpPr txBox="1"/>
          <p:nvPr>
            <p:ph type="title"/>
          </p:nvPr>
        </p:nvSpPr>
        <p:spPr>
          <a:xfrm>
            <a:off x="216875" y="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Accuracy ~ 79-85%</a:t>
            </a:r>
            <a:endParaRPr/>
          </a:p>
          <a:p>
            <a:pPr indent="0" lvl="0" marL="0" rtl="0" algn="l">
              <a:spcBef>
                <a:spcPts val="0"/>
              </a:spcBef>
              <a:spcAft>
                <a:spcPts val="0"/>
              </a:spcAft>
              <a:buNone/>
            </a:pPr>
            <a:r>
              <a:t/>
            </a:r>
            <a:endParaRPr/>
          </a:p>
        </p:txBody>
      </p:sp>
      <p:sp>
        <p:nvSpPr>
          <p:cNvPr id="158" name="Google Shape;158;p22"/>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59" name="Google Shape;159;p22"/>
          <p:cNvPicPr preferRelativeResize="0"/>
          <p:nvPr/>
        </p:nvPicPr>
        <p:blipFill>
          <a:blip r:embed="rId3">
            <a:alphaModFix/>
          </a:blip>
          <a:stretch>
            <a:fillRect/>
          </a:stretch>
        </p:blipFill>
        <p:spPr>
          <a:xfrm>
            <a:off x="216875" y="421663"/>
            <a:ext cx="3962400" cy="3933825"/>
          </a:xfrm>
          <a:prstGeom prst="rect">
            <a:avLst/>
          </a:prstGeom>
          <a:noFill/>
          <a:ln>
            <a:noFill/>
          </a:ln>
        </p:spPr>
      </p:pic>
      <p:pic>
        <p:nvPicPr>
          <p:cNvPr id="160" name="Google Shape;160;p22"/>
          <p:cNvPicPr preferRelativeResize="0"/>
          <p:nvPr/>
        </p:nvPicPr>
        <p:blipFill rotWithShape="1">
          <a:blip r:embed="rId4">
            <a:alphaModFix/>
          </a:blip>
          <a:srcRect b="0" l="2931" r="0" t="0"/>
          <a:stretch/>
        </p:blipFill>
        <p:spPr>
          <a:xfrm>
            <a:off x="4282325" y="421675"/>
            <a:ext cx="3962400" cy="4052725"/>
          </a:xfrm>
          <a:prstGeom prst="rect">
            <a:avLst/>
          </a:prstGeom>
          <a:noFill/>
          <a:ln>
            <a:noFill/>
          </a:ln>
        </p:spPr>
      </p:pic>
      <p:sp>
        <p:nvSpPr>
          <p:cNvPr id="161" name="Google Shape;161;p22"/>
          <p:cNvSpPr txBox="1"/>
          <p:nvPr/>
        </p:nvSpPr>
        <p:spPr>
          <a:xfrm>
            <a:off x="1078075" y="4494075"/>
            <a:ext cx="2883600" cy="42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tr">
                <a:latin typeface="Lato"/>
                <a:ea typeface="Lato"/>
                <a:cs typeface="Lato"/>
                <a:sym typeface="Lato"/>
              </a:rPr>
              <a:t>T-shirt/Top categorized under 0</a:t>
            </a:r>
            <a:endParaRPr>
              <a:latin typeface="Lato"/>
              <a:ea typeface="Lato"/>
              <a:cs typeface="Lato"/>
              <a:sym typeface="Lato"/>
            </a:endParaRPr>
          </a:p>
        </p:txBody>
      </p:sp>
      <p:sp>
        <p:nvSpPr>
          <p:cNvPr id="162" name="Google Shape;162;p22"/>
          <p:cNvSpPr txBox="1"/>
          <p:nvPr/>
        </p:nvSpPr>
        <p:spPr>
          <a:xfrm>
            <a:off x="4821725" y="4494075"/>
            <a:ext cx="2883600" cy="42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tr">
                <a:latin typeface="Lato"/>
                <a:ea typeface="Lato"/>
                <a:cs typeface="Lato"/>
                <a:sym typeface="Lato"/>
              </a:rPr>
              <a:t>Trousers  categorized under 1</a:t>
            </a:r>
            <a:endParaRPr>
              <a:latin typeface="Lato"/>
              <a:ea typeface="Lato"/>
              <a:cs typeface="Lato"/>
              <a:sym typeface="La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23"/>
          <p:cNvSpPr txBox="1"/>
          <p:nvPr>
            <p:ph idx="1" type="body"/>
          </p:nvPr>
        </p:nvSpPr>
        <p:spPr>
          <a:xfrm>
            <a:off x="376825" y="986100"/>
            <a:ext cx="1283700" cy="3171300"/>
          </a:xfrm>
          <a:prstGeom prst="rect">
            <a:avLst/>
          </a:prstGeom>
        </p:spPr>
        <p:txBody>
          <a:bodyPr anchorCtr="0" anchor="t" bIns="91425" lIns="91425" spcFirstLastPara="1" rIns="91425" wrap="square" tIns="91425">
            <a:noAutofit/>
          </a:bodyPr>
          <a:lstStyle/>
          <a:p>
            <a:pPr indent="0" lvl="0" marL="0" rtl="0" algn="l">
              <a:lnSpc>
                <a:spcPct val="95000"/>
              </a:lnSpc>
              <a:spcBef>
                <a:spcPts val="600"/>
              </a:spcBef>
              <a:spcAft>
                <a:spcPts val="0"/>
              </a:spcAft>
              <a:buSzPts val="770"/>
              <a:buNone/>
            </a:pPr>
            <a:r>
              <a:rPr b="1" lang="tr" sz="1470">
                <a:solidFill>
                  <a:schemeClr val="dk2"/>
                </a:solidFill>
                <a:highlight>
                  <a:schemeClr val="lt1"/>
                </a:highlight>
              </a:rPr>
              <a:t>0 T-shirt/top</a:t>
            </a:r>
            <a:endParaRPr b="1" sz="1470">
              <a:solidFill>
                <a:schemeClr val="dk2"/>
              </a:solidFill>
              <a:highlight>
                <a:schemeClr val="lt1"/>
              </a:highlight>
            </a:endParaRPr>
          </a:p>
          <a:p>
            <a:pPr indent="0" lvl="0" marL="0" rtl="0" algn="l">
              <a:lnSpc>
                <a:spcPct val="95000"/>
              </a:lnSpc>
              <a:spcBef>
                <a:spcPts val="600"/>
              </a:spcBef>
              <a:spcAft>
                <a:spcPts val="0"/>
              </a:spcAft>
              <a:buSzPts val="770"/>
              <a:buNone/>
            </a:pPr>
            <a:r>
              <a:rPr b="1" lang="tr" sz="1470">
                <a:solidFill>
                  <a:schemeClr val="dk2"/>
                </a:solidFill>
                <a:highlight>
                  <a:schemeClr val="lt1"/>
                </a:highlight>
              </a:rPr>
              <a:t>1 Trouser</a:t>
            </a:r>
            <a:endParaRPr b="1" sz="1470">
              <a:solidFill>
                <a:schemeClr val="dk2"/>
              </a:solidFill>
              <a:highlight>
                <a:schemeClr val="lt1"/>
              </a:highlight>
            </a:endParaRPr>
          </a:p>
          <a:p>
            <a:pPr indent="0" lvl="0" marL="0" rtl="0" algn="l">
              <a:lnSpc>
                <a:spcPct val="95000"/>
              </a:lnSpc>
              <a:spcBef>
                <a:spcPts val="600"/>
              </a:spcBef>
              <a:spcAft>
                <a:spcPts val="0"/>
              </a:spcAft>
              <a:buSzPts val="770"/>
              <a:buNone/>
            </a:pPr>
            <a:r>
              <a:rPr b="1" lang="tr" sz="1470">
                <a:solidFill>
                  <a:schemeClr val="dk2"/>
                </a:solidFill>
                <a:highlight>
                  <a:schemeClr val="lt1"/>
                </a:highlight>
              </a:rPr>
              <a:t>2 Pullover</a:t>
            </a:r>
            <a:endParaRPr b="1" sz="1470">
              <a:solidFill>
                <a:schemeClr val="dk2"/>
              </a:solidFill>
              <a:highlight>
                <a:schemeClr val="lt1"/>
              </a:highlight>
            </a:endParaRPr>
          </a:p>
          <a:p>
            <a:pPr indent="0" lvl="0" marL="0" rtl="0" algn="l">
              <a:lnSpc>
                <a:spcPct val="95000"/>
              </a:lnSpc>
              <a:spcBef>
                <a:spcPts val="600"/>
              </a:spcBef>
              <a:spcAft>
                <a:spcPts val="0"/>
              </a:spcAft>
              <a:buSzPts val="770"/>
              <a:buNone/>
            </a:pPr>
            <a:r>
              <a:rPr b="1" lang="tr" sz="1470">
                <a:solidFill>
                  <a:schemeClr val="dk2"/>
                </a:solidFill>
                <a:highlight>
                  <a:schemeClr val="lt1"/>
                </a:highlight>
              </a:rPr>
              <a:t>3 Dress</a:t>
            </a:r>
            <a:endParaRPr b="1" sz="1470">
              <a:solidFill>
                <a:schemeClr val="dk2"/>
              </a:solidFill>
              <a:highlight>
                <a:schemeClr val="lt1"/>
              </a:highlight>
            </a:endParaRPr>
          </a:p>
          <a:p>
            <a:pPr indent="0" lvl="0" marL="0" rtl="0" algn="l">
              <a:lnSpc>
                <a:spcPct val="95000"/>
              </a:lnSpc>
              <a:spcBef>
                <a:spcPts val="600"/>
              </a:spcBef>
              <a:spcAft>
                <a:spcPts val="0"/>
              </a:spcAft>
              <a:buSzPts val="770"/>
              <a:buNone/>
            </a:pPr>
            <a:r>
              <a:rPr b="1" lang="tr" sz="1470">
                <a:solidFill>
                  <a:schemeClr val="dk2"/>
                </a:solidFill>
                <a:highlight>
                  <a:schemeClr val="lt1"/>
                </a:highlight>
              </a:rPr>
              <a:t>4 Coat</a:t>
            </a:r>
            <a:endParaRPr b="1" sz="1470">
              <a:solidFill>
                <a:schemeClr val="dk2"/>
              </a:solidFill>
              <a:highlight>
                <a:schemeClr val="lt1"/>
              </a:highlight>
            </a:endParaRPr>
          </a:p>
          <a:p>
            <a:pPr indent="0" lvl="0" marL="0" rtl="0" algn="l">
              <a:lnSpc>
                <a:spcPct val="95000"/>
              </a:lnSpc>
              <a:spcBef>
                <a:spcPts val="600"/>
              </a:spcBef>
              <a:spcAft>
                <a:spcPts val="0"/>
              </a:spcAft>
              <a:buSzPts val="770"/>
              <a:buNone/>
            </a:pPr>
            <a:r>
              <a:rPr b="1" lang="tr" sz="1470">
                <a:solidFill>
                  <a:schemeClr val="dk2"/>
                </a:solidFill>
                <a:highlight>
                  <a:schemeClr val="lt1"/>
                </a:highlight>
              </a:rPr>
              <a:t>5 Sandal</a:t>
            </a:r>
            <a:endParaRPr b="1" sz="1470">
              <a:solidFill>
                <a:schemeClr val="dk2"/>
              </a:solidFill>
              <a:highlight>
                <a:schemeClr val="lt1"/>
              </a:highlight>
            </a:endParaRPr>
          </a:p>
          <a:p>
            <a:pPr indent="0" lvl="0" marL="0" rtl="0" algn="l">
              <a:lnSpc>
                <a:spcPct val="95000"/>
              </a:lnSpc>
              <a:spcBef>
                <a:spcPts val="600"/>
              </a:spcBef>
              <a:spcAft>
                <a:spcPts val="0"/>
              </a:spcAft>
              <a:buSzPts val="770"/>
              <a:buNone/>
            </a:pPr>
            <a:r>
              <a:rPr b="1" lang="tr" sz="1470">
                <a:solidFill>
                  <a:schemeClr val="dk2"/>
                </a:solidFill>
                <a:highlight>
                  <a:schemeClr val="lt1"/>
                </a:highlight>
              </a:rPr>
              <a:t>6 Shirt</a:t>
            </a:r>
            <a:endParaRPr b="1" sz="1470">
              <a:solidFill>
                <a:schemeClr val="dk2"/>
              </a:solidFill>
              <a:highlight>
                <a:schemeClr val="lt1"/>
              </a:highlight>
            </a:endParaRPr>
          </a:p>
          <a:p>
            <a:pPr indent="0" lvl="0" marL="0" rtl="0" algn="l">
              <a:lnSpc>
                <a:spcPct val="95000"/>
              </a:lnSpc>
              <a:spcBef>
                <a:spcPts val="600"/>
              </a:spcBef>
              <a:spcAft>
                <a:spcPts val="0"/>
              </a:spcAft>
              <a:buSzPts val="770"/>
              <a:buNone/>
            </a:pPr>
            <a:r>
              <a:rPr b="1" lang="tr" sz="1470">
                <a:solidFill>
                  <a:schemeClr val="dk2"/>
                </a:solidFill>
                <a:highlight>
                  <a:schemeClr val="lt1"/>
                </a:highlight>
              </a:rPr>
              <a:t>7 Sneaker</a:t>
            </a:r>
            <a:endParaRPr b="1" sz="1470">
              <a:solidFill>
                <a:schemeClr val="dk2"/>
              </a:solidFill>
              <a:highlight>
                <a:schemeClr val="lt1"/>
              </a:highlight>
            </a:endParaRPr>
          </a:p>
          <a:p>
            <a:pPr indent="0" lvl="0" marL="0" rtl="0" algn="l">
              <a:lnSpc>
                <a:spcPct val="95000"/>
              </a:lnSpc>
              <a:spcBef>
                <a:spcPts val="600"/>
              </a:spcBef>
              <a:spcAft>
                <a:spcPts val="0"/>
              </a:spcAft>
              <a:buSzPts val="770"/>
              <a:buNone/>
            </a:pPr>
            <a:r>
              <a:rPr b="1" lang="tr" sz="1470">
                <a:solidFill>
                  <a:schemeClr val="dk2"/>
                </a:solidFill>
                <a:highlight>
                  <a:schemeClr val="lt1"/>
                </a:highlight>
              </a:rPr>
              <a:t>8 Bag</a:t>
            </a:r>
            <a:endParaRPr b="1" sz="1470">
              <a:solidFill>
                <a:schemeClr val="dk2"/>
              </a:solidFill>
              <a:highlight>
                <a:schemeClr val="lt1"/>
              </a:highlight>
            </a:endParaRPr>
          </a:p>
          <a:p>
            <a:pPr indent="0" lvl="0" marL="0" rtl="0" algn="l">
              <a:lnSpc>
                <a:spcPct val="95000"/>
              </a:lnSpc>
              <a:spcBef>
                <a:spcPts val="600"/>
              </a:spcBef>
              <a:spcAft>
                <a:spcPts val="0"/>
              </a:spcAft>
              <a:buSzPts val="770"/>
              <a:buNone/>
            </a:pPr>
            <a:r>
              <a:rPr b="1" lang="tr" sz="1470">
                <a:solidFill>
                  <a:schemeClr val="dk2"/>
                </a:solidFill>
                <a:highlight>
                  <a:schemeClr val="lt1"/>
                </a:highlight>
              </a:rPr>
              <a:t>9 Ankle boot</a:t>
            </a:r>
            <a:endParaRPr b="1" sz="1470">
              <a:solidFill>
                <a:schemeClr val="dk2"/>
              </a:solidFill>
              <a:highlight>
                <a:schemeClr val="lt1"/>
              </a:highlight>
            </a:endParaRPr>
          </a:p>
          <a:p>
            <a:pPr indent="0" lvl="0" marL="0" rtl="0" algn="l">
              <a:lnSpc>
                <a:spcPct val="95000"/>
              </a:lnSpc>
              <a:spcBef>
                <a:spcPts val="500"/>
              </a:spcBef>
              <a:spcAft>
                <a:spcPts val="1200"/>
              </a:spcAft>
              <a:buSzPts val="770"/>
              <a:buNone/>
            </a:pPr>
            <a:r>
              <a:t/>
            </a:r>
            <a:endParaRPr sz="1510"/>
          </a:p>
        </p:txBody>
      </p:sp>
      <p:pic>
        <p:nvPicPr>
          <p:cNvPr id="168" name="Google Shape;168;p23"/>
          <p:cNvPicPr preferRelativeResize="0"/>
          <p:nvPr/>
        </p:nvPicPr>
        <p:blipFill>
          <a:blip r:embed="rId3">
            <a:alphaModFix/>
          </a:blip>
          <a:stretch>
            <a:fillRect/>
          </a:stretch>
        </p:blipFill>
        <p:spPr>
          <a:xfrm>
            <a:off x="1726751" y="247750"/>
            <a:ext cx="2172274" cy="2332025"/>
          </a:xfrm>
          <a:prstGeom prst="rect">
            <a:avLst/>
          </a:prstGeom>
          <a:noFill/>
          <a:ln>
            <a:noFill/>
          </a:ln>
        </p:spPr>
      </p:pic>
      <p:pic>
        <p:nvPicPr>
          <p:cNvPr id="169" name="Google Shape;169;p23"/>
          <p:cNvPicPr preferRelativeResize="0"/>
          <p:nvPr/>
        </p:nvPicPr>
        <p:blipFill>
          <a:blip r:embed="rId4">
            <a:alphaModFix/>
          </a:blip>
          <a:stretch>
            <a:fillRect/>
          </a:stretch>
        </p:blipFill>
        <p:spPr>
          <a:xfrm>
            <a:off x="4106250" y="255665"/>
            <a:ext cx="2172274" cy="2316085"/>
          </a:xfrm>
          <a:prstGeom prst="rect">
            <a:avLst/>
          </a:prstGeom>
          <a:noFill/>
          <a:ln>
            <a:noFill/>
          </a:ln>
        </p:spPr>
      </p:pic>
      <p:pic>
        <p:nvPicPr>
          <p:cNvPr id="170" name="Google Shape;170;p23"/>
          <p:cNvPicPr preferRelativeResize="0"/>
          <p:nvPr/>
        </p:nvPicPr>
        <p:blipFill>
          <a:blip r:embed="rId5">
            <a:alphaModFix/>
          </a:blip>
          <a:stretch>
            <a:fillRect/>
          </a:stretch>
        </p:blipFill>
        <p:spPr>
          <a:xfrm>
            <a:off x="6485750" y="254161"/>
            <a:ext cx="2172275" cy="2319114"/>
          </a:xfrm>
          <a:prstGeom prst="rect">
            <a:avLst/>
          </a:prstGeom>
          <a:noFill/>
          <a:ln>
            <a:noFill/>
          </a:ln>
        </p:spPr>
      </p:pic>
      <p:pic>
        <p:nvPicPr>
          <p:cNvPr id="171" name="Google Shape;171;p23"/>
          <p:cNvPicPr preferRelativeResize="0"/>
          <p:nvPr/>
        </p:nvPicPr>
        <p:blipFill>
          <a:blip r:embed="rId6">
            <a:alphaModFix/>
          </a:blip>
          <a:stretch>
            <a:fillRect/>
          </a:stretch>
        </p:blipFill>
        <p:spPr>
          <a:xfrm>
            <a:off x="4106250" y="2724238"/>
            <a:ext cx="2172275" cy="232313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4"/>
          <p:cNvSpPr txBox="1"/>
          <p:nvPr>
            <p:ph type="title"/>
          </p:nvPr>
        </p:nvSpPr>
        <p:spPr>
          <a:xfrm>
            <a:off x="729450" y="58157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Proje 2: Kanser Türü Teşhisi</a:t>
            </a:r>
            <a:endParaRPr/>
          </a:p>
        </p:txBody>
      </p:sp>
      <p:pic>
        <p:nvPicPr>
          <p:cNvPr id="177" name="Google Shape;177;p24"/>
          <p:cNvPicPr preferRelativeResize="0"/>
          <p:nvPr/>
        </p:nvPicPr>
        <p:blipFill>
          <a:blip r:embed="rId3">
            <a:alphaModFix/>
          </a:blip>
          <a:stretch>
            <a:fillRect/>
          </a:stretch>
        </p:blipFill>
        <p:spPr>
          <a:xfrm>
            <a:off x="2048600" y="1238550"/>
            <a:ext cx="5046825" cy="396024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2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Teknik Zorluklar</a:t>
            </a:r>
            <a:endParaRPr/>
          </a:p>
        </p:txBody>
      </p:sp>
      <p:sp>
        <p:nvSpPr>
          <p:cNvPr id="183" name="Google Shape;183;p25"/>
          <p:cNvSpPr txBox="1"/>
          <p:nvPr>
            <p:ph idx="1" type="body"/>
          </p:nvPr>
        </p:nvSpPr>
        <p:spPr>
          <a:xfrm>
            <a:off x="729450" y="1853850"/>
            <a:ext cx="7688700" cy="2486100"/>
          </a:xfrm>
          <a:prstGeom prst="rect">
            <a:avLst/>
          </a:prstGeom>
        </p:spPr>
        <p:txBody>
          <a:bodyPr anchorCtr="0" anchor="t" bIns="91425" lIns="91425" spcFirstLastPara="1" rIns="91425" wrap="square" tIns="91425">
            <a:normAutofit/>
          </a:bodyPr>
          <a:lstStyle/>
          <a:p>
            <a:pPr indent="-323850" lvl="0" marL="457200" rtl="0" algn="l">
              <a:spcBef>
                <a:spcPts val="0"/>
              </a:spcBef>
              <a:spcAft>
                <a:spcPts val="0"/>
              </a:spcAft>
              <a:buClr>
                <a:srgbClr val="202124"/>
              </a:buClr>
              <a:buSzPts val="1500"/>
              <a:buChar char="●"/>
            </a:pPr>
            <a:r>
              <a:rPr lang="tr" sz="1500">
                <a:solidFill>
                  <a:srgbClr val="202124"/>
                </a:solidFill>
              </a:rPr>
              <a:t>Training data setinin sonrasında uygulanacak olan gerçek örneklerden kopuk ve de tek çeşit olmaması gerekiyor. </a:t>
            </a:r>
            <a:endParaRPr sz="1500">
              <a:solidFill>
                <a:srgbClr val="202124"/>
              </a:solidFill>
            </a:endParaRPr>
          </a:p>
          <a:p>
            <a:pPr indent="0" lvl="0" marL="457200" rtl="0" algn="l">
              <a:spcBef>
                <a:spcPts val="1200"/>
              </a:spcBef>
              <a:spcAft>
                <a:spcPts val="0"/>
              </a:spcAft>
              <a:buNone/>
            </a:pPr>
            <a:r>
              <a:t/>
            </a:r>
            <a:endParaRPr sz="1500">
              <a:solidFill>
                <a:srgbClr val="202124"/>
              </a:solidFill>
            </a:endParaRPr>
          </a:p>
          <a:p>
            <a:pPr indent="-323850" lvl="0" marL="457200" rtl="0" algn="l">
              <a:spcBef>
                <a:spcPts val="1200"/>
              </a:spcBef>
              <a:spcAft>
                <a:spcPts val="0"/>
              </a:spcAft>
              <a:buClr>
                <a:srgbClr val="202124"/>
              </a:buClr>
              <a:buSzPts val="1500"/>
              <a:buChar char="●"/>
            </a:pPr>
            <a:r>
              <a:rPr lang="tr" sz="1500">
                <a:solidFill>
                  <a:srgbClr val="202124"/>
                </a:solidFill>
              </a:rPr>
              <a:t>Uygulanan yinelemeler arttırıldıkça makinanın karar verme süresi artıyor ancak doğruluğunda  paralel bir artış gözlemleyemedik. </a:t>
            </a:r>
            <a:endParaRPr sz="1500">
              <a:solidFill>
                <a:srgbClr val="202124"/>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26"/>
          <p:cNvSpPr txBox="1"/>
          <p:nvPr>
            <p:ph type="title"/>
          </p:nvPr>
        </p:nvSpPr>
        <p:spPr>
          <a:xfrm>
            <a:off x="267175" y="4792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Diğer Uygulamalardan Örnekler</a:t>
            </a:r>
            <a:endParaRPr/>
          </a:p>
        </p:txBody>
      </p:sp>
      <p:pic>
        <p:nvPicPr>
          <p:cNvPr id="189" name="Google Shape;189;p26"/>
          <p:cNvPicPr preferRelativeResize="0"/>
          <p:nvPr/>
        </p:nvPicPr>
        <p:blipFill rotWithShape="1">
          <a:blip r:embed="rId3">
            <a:alphaModFix/>
          </a:blip>
          <a:srcRect b="0" l="0" r="0" t="0"/>
          <a:stretch/>
        </p:blipFill>
        <p:spPr>
          <a:xfrm>
            <a:off x="5392650" y="-78029"/>
            <a:ext cx="3707100" cy="5269480"/>
          </a:xfrm>
          <a:prstGeom prst="rect">
            <a:avLst/>
          </a:prstGeom>
          <a:noFill/>
          <a:ln>
            <a:noFill/>
          </a:ln>
        </p:spPr>
      </p:pic>
      <p:sp>
        <p:nvSpPr>
          <p:cNvPr id="190" name="Google Shape;190;p26"/>
          <p:cNvSpPr txBox="1"/>
          <p:nvPr>
            <p:ph idx="1" type="body"/>
          </p:nvPr>
        </p:nvSpPr>
        <p:spPr>
          <a:xfrm>
            <a:off x="6594050" y="2430213"/>
            <a:ext cx="2764800" cy="4191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1200"/>
              </a:spcAft>
              <a:buNone/>
            </a:pPr>
            <a:r>
              <a:rPr b="1" lang="tr" sz="1600">
                <a:solidFill>
                  <a:srgbClr val="FF0000"/>
                </a:solidFill>
              </a:rPr>
              <a:t>Microfluidik Sensörler</a:t>
            </a:r>
            <a:endParaRPr b="1" sz="1600">
              <a:solidFill>
                <a:srgbClr val="FF0000"/>
              </a:solidFill>
            </a:endParaRPr>
          </a:p>
        </p:txBody>
      </p:sp>
      <p:pic>
        <p:nvPicPr>
          <p:cNvPr id="191" name="Google Shape;191;p26"/>
          <p:cNvPicPr preferRelativeResize="0"/>
          <p:nvPr/>
        </p:nvPicPr>
        <p:blipFill>
          <a:blip r:embed="rId4">
            <a:alphaModFix/>
          </a:blip>
          <a:stretch>
            <a:fillRect/>
          </a:stretch>
        </p:blipFill>
        <p:spPr>
          <a:xfrm>
            <a:off x="152400" y="1222975"/>
            <a:ext cx="5240249" cy="2833586"/>
          </a:xfrm>
          <a:prstGeom prst="rect">
            <a:avLst/>
          </a:prstGeom>
          <a:noFill/>
          <a:ln>
            <a:noFill/>
          </a:ln>
        </p:spPr>
      </p:pic>
      <p:sp>
        <p:nvSpPr>
          <p:cNvPr id="192" name="Google Shape;192;p26"/>
          <p:cNvSpPr txBox="1"/>
          <p:nvPr/>
        </p:nvSpPr>
        <p:spPr>
          <a:xfrm>
            <a:off x="1748700" y="4160675"/>
            <a:ext cx="1958400" cy="53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tr" sz="1600">
                <a:solidFill>
                  <a:srgbClr val="FF0000"/>
                </a:solidFill>
                <a:latin typeface="Lato"/>
                <a:ea typeface="Lato"/>
                <a:cs typeface="Lato"/>
                <a:sym typeface="Lato"/>
              </a:rPr>
              <a:t>Deep Cytometry</a:t>
            </a:r>
            <a:endParaRPr b="1" sz="1600">
              <a:solidFill>
                <a:srgbClr val="FF0000"/>
              </a:solidFill>
              <a:latin typeface="Lato"/>
              <a:ea typeface="Lato"/>
              <a:cs typeface="Lato"/>
              <a:sym typeface="Lato"/>
            </a:endParaRPr>
          </a:p>
        </p:txBody>
      </p:sp>
      <p:sp>
        <p:nvSpPr>
          <p:cNvPr id="193" name="Google Shape;193;p26"/>
          <p:cNvSpPr txBox="1"/>
          <p:nvPr/>
        </p:nvSpPr>
        <p:spPr>
          <a:xfrm>
            <a:off x="0" y="4695875"/>
            <a:ext cx="6014100" cy="727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tr" sz="800">
                <a:solidFill>
                  <a:srgbClr val="222222"/>
                </a:solidFill>
                <a:highlight>
                  <a:srgbClr val="FFFFFF"/>
                </a:highlight>
              </a:rPr>
              <a:t>Raji, H., Tayyab, M., Sui, J., Mahmoodi, S. R., &amp; Javanmard, M. (2022). Biosensors and machine learning for enhanced detection, stratification, and classification of cells: A review. </a:t>
            </a:r>
            <a:r>
              <a:rPr i="1" lang="tr" sz="800">
                <a:solidFill>
                  <a:srgbClr val="222222"/>
                </a:solidFill>
                <a:highlight>
                  <a:srgbClr val="FFFFFF"/>
                </a:highlight>
              </a:rPr>
              <a:t>Biomedical Microdevices</a:t>
            </a:r>
            <a:r>
              <a:rPr lang="tr" sz="800">
                <a:solidFill>
                  <a:srgbClr val="222222"/>
                </a:solidFill>
                <a:highlight>
                  <a:srgbClr val="FFFFFF"/>
                </a:highlight>
              </a:rPr>
              <a:t>, </a:t>
            </a:r>
            <a:r>
              <a:rPr i="1" lang="tr" sz="800">
                <a:solidFill>
                  <a:srgbClr val="222222"/>
                </a:solidFill>
                <a:highlight>
                  <a:srgbClr val="FFFFFF"/>
                </a:highlight>
              </a:rPr>
              <a:t>24</a:t>
            </a:r>
            <a:r>
              <a:rPr lang="tr" sz="800">
                <a:solidFill>
                  <a:srgbClr val="222222"/>
                </a:solidFill>
                <a:highlight>
                  <a:srgbClr val="FFFFFF"/>
                </a:highlight>
              </a:rPr>
              <a:t>(3), 26.</a:t>
            </a:r>
            <a:endParaRPr sz="800">
              <a:solidFill>
                <a:srgbClr val="222222"/>
              </a:solidFill>
              <a:highlight>
                <a:srgbClr val="FFFFFF"/>
              </a:highlight>
            </a:endParaRPr>
          </a:p>
          <a:p>
            <a:pPr indent="0" lvl="0" marL="0" rtl="0" algn="l">
              <a:lnSpc>
                <a:spcPct val="115000"/>
              </a:lnSpc>
              <a:spcBef>
                <a:spcPts val="0"/>
              </a:spcBef>
              <a:spcAft>
                <a:spcPts val="0"/>
              </a:spcAft>
              <a:buNone/>
            </a:pPr>
            <a:r>
              <a:rPr lang="tr" sz="800">
                <a:solidFill>
                  <a:srgbClr val="777777"/>
                </a:solidFill>
                <a:highlight>
                  <a:srgbClr val="FFFFFF"/>
                </a:highlight>
              </a:rPr>
              <a:t>ISO 690</a:t>
            </a:r>
            <a:endParaRPr sz="800">
              <a:solidFill>
                <a:srgbClr val="777777"/>
              </a:solidFill>
              <a:highlight>
                <a:srgbClr val="FFFFFF"/>
              </a:highlight>
            </a:endParaRPr>
          </a:p>
          <a:p>
            <a:pPr indent="0" lvl="0" marL="0" rtl="0" algn="l">
              <a:lnSpc>
                <a:spcPct val="115000"/>
              </a:lnSpc>
              <a:spcBef>
                <a:spcPts val="0"/>
              </a:spcBef>
              <a:spcAft>
                <a:spcPts val="0"/>
              </a:spcAft>
              <a:buNone/>
            </a:pPr>
            <a:r>
              <a:t/>
            </a:r>
            <a:endParaRPr sz="800">
              <a:solidFill>
                <a:srgbClr val="777777"/>
              </a:solidFill>
              <a:highlight>
                <a:srgbClr val="FFFFFF"/>
              </a:highlight>
            </a:endParaRPr>
          </a:p>
          <a:p>
            <a:pPr indent="0" lvl="0" marL="0" rtl="0" algn="l">
              <a:spcBef>
                <a:spcPts val="0"/>
              </a:spcBef>
              <a:spcAft>
                <a:spcPts val="0"/>
              </a:spcAft>
              <a:buNone/>
            </a:pPr>
            <a:r>
              <a:t/>
            </a:r>
            <a:endParaRPr sz="1200">
              <a:latin typeface="Lato"/>
              <a:ea typeface="Lato"/>
              <a:cs typeface="Lato"/>
              <a:sym typeface="La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27"/>
          <p:cNvSpPr txBox="1"/>
          <p:nvPr>
            <p:ph type="title"/>
          </p:nvPr>
        </p:nvSpPr>
        <p:spPr>
          <a:xfrm>
            <a:off x="191775" y="60850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Diğer Alanlardan Örnekler</a:t>
            </a:r>
            <a:endParaRPr/>
          </a:p>
        </p:txBody>
      </p:sp>
      <p:sp>
        <p:nvSpPr>
          <p:cNvPr id="199" name="Google Shape;199;p27"/>
          <p:cNvSpPr txBox="1"/>
          <p:nvPr>
            <p:ph idx="1" type="body"/>
          </p:nvPr>
        </p:nvSpPr>
        <p:spPr>
          <a:xfrm>
            <a:off x="240375" y="1328150"/>
            <a:ext cx="76401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b="1" lang="tr" sz="1500">
                <a:solidFill>
                  <a:schemeClr val="dk2"/>
                </a:solidFill>
              </a:rPr>
              <a:t>Orman alanlarında kullanımı,</a:t>
            </a:r>
            <a:endParaRPr b="1" sz="1500">
              <a:solidFill>
                <a:schemeClr val="dk2"/>
              </a:solidFill>
            </a:endParaRPr>
          </a:p>
        </p:txBody>
      </p:sp>
      <p:pic>
        <p:nvPicPr>
          <p:cNvPr id="200" name="Google Shape;200;p27"/>
          <p:cNvPicPr preferRelativeResize="0"/>
          <p:nvPr/>
        </p:nvPicPr>
        <p:blipFill>
          <a:blip r:embed="rId3">
            <a:alphaModFix/>
          </a:blip>
          <a:stretch>
            <a:fillRect/>
          </a:stretch>
        </p:blipFill>
        <p:spPr>
          <a:xfrm>
            <a:off x="5861788" y="2434750"/>
            <a:ext cx="3041833" cy="2103150"/>
          </a:xfrm>
          <a:prstGeom prst="rect">
            <a:avLst/>
          </a:prstGeom>
          <a:noFill/>
          <a:ln>
            <a:noFill/>
          </a:ln>
        </p:spPr>
      </p:pic>
      <p:pic>
        <p:nvPicPr>
          <p:cNvPr id="201" name="Google Shape;201;p27"/>
          <p:cNvPicPr preferRelativeResize="0"/>
          <p:nvPr/>
        </p:nvPicPr>
        <p:blipFill rotWithShape="1">
          <a:blip r:embed="rId4">
            <a:alphaModFix/>
          </a:blip>
          <a:srcRect b="0" l="0" r="30886" t="0"/>
          <a:stretch/>
        </p:blipFill>
        <p:spPr>
          <a:xfrm>
            <a:off x="3568062" y="2434750"/>
            <a:ext cx="2111249" cy="2103150"/>
          </a:xfrm>
          <a:prstGeom prst="rect">
            <a:avLst/>
          </a:prstGeom>
          <a:noFill/>
          <a:ln>
            <a:noFill/>
          </a:ln>
        </p:spPr>
      </p:pic>
      <p:pic>
        <p:nvPicPr>
          <p:cNvPr id="202" name="Google Shape;202;p27"/>
          <p:cNvPicPr preferRelativeResize="0"/>
          <p:nvPr/>
        </p:nvPicPr>
        <p:blipFill>
          <a:blip r:embed="rId5">
            <a:alphaModFix/>
          </a:blip>
          <a:stretch>
            <a:fillRect/>
          </a:stretch>
        </p:blipFill>
        <p:spPr>
          <a:xfrm>
            <a:off x="240387" y="2434750"/>
            <a:ext cx="3145201" cy="2140726"/>
          </a:xfrm>
          <a:prstGeom prst="rect">
            <a:avLst/>
          </a:prstGeom>
          <a:noFill/>
          <a:ln>
            <a:noFill/>
          </a:ln>
        </p:spPr>
      </p:pic>
      <p:pic>
        <p:nvPicPr>
          <p:cNvPr id="203" name="Google Shape;203;p27"/>
          <p:cNvPicPr preferRelativeResize="0"/>
          <p:nvPr/>
        </p:nvPicPr>
        <p:blipFill>
          <a:blip r:embed="rId6">
            <a:alphaModFix/>
          </a:blip>
          <a:stretch>
            <a:fillRect/>
          </a:stretch>
        </p:blipFill>
        <p:spPr>
          <a:xfrm>
            <a:off x="5977433" y="230025"/>
            <a:ext cx="2877692" cy="1870500"/>
          </a:xfrm>
          <a:prstGeom prst="rect">
            <a:avLst/>
          </a:prstGeom>
          <a:noFill/>
          <a:ln>
            <a:noFill/>
          </a:ln>
        </p:spPr>
      </p:pic>
      <p:sp>
        <p:nvSpPr>
          <p:cNvPr id="204" name="Google Shape;204;p27"/>
          <p:cNvSpPr txBox="1"/>
          <p:nvPr/>
        </p:nvSpPr>
        <p:spPr>
          <a:xfrm>
            <a:off x="5977425" y="2102550"/>
            <a:ext cx="2232900" cy="46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tr" sz="1000">
                <a:latin typeface="Lato"/>
                <a:ea typeface="Lato"/>
                <a:cs typeface="Lato"/>
                <a:sym typeface="Lato"/>
              </a:rPr>
              <a:t>İnsansız yangın gözetleme kuleleri </a:t>
            </a:r>
            <a:endParaRPr sz="1000">
              <a:latin typeface="Lato"/>
              <a:ea typeface="Lato"/>
              <a:cs typeface="Lato"/>
              <a:sym typeface="Lato"/>
            </a:endParaRPr>
          </a:p>
        </p:txBody>
      </p:sp>
      <p:sp>
        <p:nvSpPr>
          <p:cNvPr id="205" name="Google Shape;205;p27"/>
          <p:cNvSpPr txBox="1"/>
          <p:nvPr/>
        </p:nvSpPr>
        <p:spPr>
          <a:xfrm>
            <a:off x="3281850" y="4632800"/>
            <a:ext cx="2580300" cy="18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tr" sz="1300">
                <a:latin typeface="Lato"/>
                <a:ea typeface="Lato"/>
                <a:cs typeface="Lato"/>
                <a:sym typeface="Lato"/>
              </a:rPr>
              <a:t>Nesne (insan, hayvan vb.) tahmini</a:t>
            </a:r>
            <a:endParaRPr sz="1300">
              <a:latin typeface="Lato"/>
              <a:ea typeface="Lato"/>
              <a:cs typeface="Lato"/>
              <a:sym typeface="La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28"/>
          <p:cNvSpPr txBox="1"/>
          <p:nvPr>
            <p:ph idx="1" type="body"/>
          </p:nvPr>
        </p:nvSpPr>
        <p:spPr>
          <a:xfrm>
            <a:off x="338863" y="324525"/>
            <a:ext cx="2512800" cy="4602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1200"/>
              </a:spcAft>
              <a:buSzPts val="1018"/>
              <a:buNone/>
            </a:pPr>
            <a:r>
              <a:rPr b="1" lang="tr" sz="1502">
                <a:solidFill>
                  <a:schemeClr val="dk2"/>
                </a:solidFill>
              </a:rPr>
              <a:t>Tarım alanında kullanımı,</a:t>
            </a:r>
            <a:endParaRPr b="1" sz="1502">
              <a:solidFill>
                <a:schemeClr val="dk2"/>
              </a:solidFill>
            </a:endParaRPr>
          </a:p>
        </p:txBody>
      </p:sp>
      <p:pic>
        <p:nvPicPr>
          <p:cNvPr id="211" name="Google Shape;211;p28"/>
          <p:cNvPicPr preferRelativeResize="0"/>
          <p:nvPr/>
        </p:nvPicPr>
        <p:blipFill>
          <a:blip r:embed="rId3">
            <a:alphaModFix/>
          </a:blip>
          <a:stretch>
            <a:fillRect/>
          </a:stretch>
        </p:blipFill>
        <p:spPr>
          <a:xfrm>
            <a:off x="5502200" y="2064825"/>
            <a:ext cx="3534650" cy="884075"/>
          </a:xfrm>
          <a:prstGeom prst="rect">
            <a:avLst/>
          </a:prstGeom>
          <a:noFill/>
          <a:ln>
            <a:noFill/>
          </a:ln>
        </p:spPr>
      </p:pic>
      <p:pic>
        <p:nvPicPr>
          <p:cNvPr id="212" name="Google Shape;212;p28"/>
          <p:cNvPicPr preferRelativeResize="0"/>
          <p:nvPr/>
        </p:nvPicPr>
        <p:blipFill>
          <a:blip r:embed="rId4">
            <a:alphaModFix/>
          </a:blip>
          <a:stretch>
            <a:fillRect/>
          </a:stretch>
        </p:blipFill>
        <p:spPr>
          <a:xfrm>
            <a:off x="5555800" y="136175"/>
            <a:ext cx="3427725" cy="1988100"/>
          </a:xfrm>
          <a:prstGeom prst="rect">
            <a:avLst/>
          </a:prstGeom>
          <a:noFill/>
          <a:ln>
            <a:noFill/>
          </a:ln>
        </p:spPr>
      </p:pic>
      <p:pic>
        <p:nvPicPr>
          <p:cNvPr id="213" name="Google Shape;213;p28"/>
          <p:cNvPicPr preferRelativeResize="0"/>
          <p:nvPr/>
        </p:nvPicPr>
        <p:blipFill>
          <a:blip r:embed="rId5">
            <a:alphaModFix/>
          </a:blip>
          <a:stretch>
            <a:fillRect/>
          </a:stretch>
        </p:blipFill>
        <p:spPr>
          <a:xfrm>
            <a:off x="1890588" y="3164250"/>
            <a:ext cx="5810399" cy="1747368"/>
          </a:xfrm>
          <a:prstGeom prst="rect">
            <a:avLst/>
          </a:prstGeom>
          <a:noFill/>
          <a:ln>
            <a:noFill/>
          </a:ln>
        </p:spPr>
      </p:pic>
      <p:pic>
        <p:nvPicPr>
          <p:cNvPr id="214" name="Google Shape;214;p28"/>
          <p:cNvPicPr preferRelativeResize="0"/>
          <p:nvPr/>
        </p:nvPicPr>
        <p:blipFill>
          <a:blip r:embed="rId6">
            <a:alphaModFix/>
          </a:blip>
          <a:stretch>
            <a:fillRect/>
          </a:stretch>
        </p:blipFill>
        <p:spPr>
          <a:xfrm>
            <a:off x="3173118" y="136175"/>
            <a:ext cx="2185382" cy="2812726"/>
          </a:xfrm>
          <a:prstGeom prst="rect">
            <a:avLst/>
          </a:prstGeom>
          <a:noFill/>
          <a:ln>
            <a:noFill/>
          </a:ln>
        </p:spPr>
      </p:pic>
      <p:pic>
        <p:nvPicPr>
          <p:cNvPr id="215" name="Google Shape;215;p28"/>
          <p:cNvPicPr preferRelativeResize="0"/>
          <p:nvPr/>
        </p:nvPicPr>
        <p:blipFill>
          <a:blip r:embed="rId7">
            <a:alphaModFix/>
          </a:blip>
          <a:stretch>
            <a:fillRect/>
          </a:stretch>
        </p:blipFill>
        <p:spPr>
          <a:xfrm>
            <a:off x="161100" y="983850"/>
            <a:ext cx="2868326" cy="1910350"/>
          </a:xfrm>
          <a:prstGeom prst="rect">
            <a:avLst/>
          </a:prstGeom>
          <a:noFill/>
          <a:ln>
            <a:noFill/>
          </a:ln>
        </p:spPr>
      </p:pic>
      <p:sp>
        <p:nvSpPr>
          <p:cNvPr id="216" name="Google Shape;216;p28"/>
          <p:cNvSpPr txBox="1"/>
          <p:nvPr/>
        </p:nvSpPr>
        <p:spPr>
          <a:xfrm>
            <a:off x="1890600" y="4856325"/>
            <a:ext cx="3762000" cy="24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tr" sz="1200">
                <a:latin typeface="Overpass"/>
                <a:ea typeface="Overpass"/>
                <a:cs typeface="Overpass"/>
                <a:sym typeface="Overpass"/>
              </a:rPr>
              <a:t>Hastalık tespiti</a:t>
            </a:r>
            <a:endParaRPr b="1" sz="1200">
              <a:latin typeface="Overpass"/>
              <a:ea typeface="Overpass"/>
              <a:cs typeface="Overpass"/>
              <a:sym typeface="Overpass"/>
            </a:endParaRPr>
          </a:p>
        </p:txBody>
      </p:sp>
      <p:sp>
        <p:nvSpPr>
          <p:cNvPr id="217" name="Google Shape;217;p28"/>
          <p:cNvSpPr txBox="1"/>
          <p:nvPr/>
        </p:nvSpPr>
        <p:spPr>
          <a:xfrm>
            <a:off x="205350" y="2894200"/>
            <a:ext cx="1451100" cy="33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tr" sz="1300">
                <a:latin typeface="Lato"/>
                <a:ea typeface="Lato"/>
                <a:cs typeface="Lato"/>
                <a:sym typeface="Lato"/>
              </a:rPr>
              <a:t>İnsansız seralar</a:t>
            </a:r>
            <a:endParaRPr b="1" sz="1300">
              <a:latin typeface="Lato"/>
              <a:ea typeface="Lato"/>
              <a:cs typeface="Lato"/>
              <a:sym typeface="Lato"/>
            </a:endParaRPr>
          </a:p>
        </p:txBody>
      </p:sp>
      <p:sp>
        <p:nvSpPr>
          <p:cNvPr id="218" name="Google Shape;218;p28"/>
          <p:cNvSpPr txBox="1"/>
          <p:nvPr/>
        </p:nvSpPr>
        <p:spPr>
          <a:xfrm>
            <a:off x="3173125" y="2894200"/>
            <a:ext cx="1451100" cy="33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tr" sz="1300">
                <a:latin typeface="Lato"/>
                <a:ea typeface="Lato"/>
                <a:cs typeface="Lato"/>
                <a:sym typeface="Lato"/>
              </a:rPr>
              <a:t>Böcek tespiti</a:t>
            </a:r>
            <a:endParaRPr b="1" sz="1300">
              <a:latin typeface="Lato"/>
              <a:ea typeface="Lato"/>
              <a:cs typeface="Lato"/>
              <a:sym typeface="Lato"/>
            </a:endParaRPr>
          </a:p>
        </p:txBody>
      </p:sp>
      <p:sp>
        <p:nvSpPr>
          <p:cNvPr id="219" name="Google Shape;219;p28"/>
          <p:cNvSpPr txBox="1"/>
          <p:nvPr/>
        </p:nvSpPr>
        <p:spPr>
          <a:xfrm>
            <a:off x="5502200" y="2894200"/>
            <a:ext cx="2064900" cy="33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tr" sz="1300">
                <a:latin typeface="Lato"/>
                <a:ea typeface="Lato"/>
                <a:cs typeface="Lato"/>
                <a:sym typeface="Lato"/>
              </a:rPr>
              <a:t>Yabancı ot mücadelesi</a:t>
            </a:r>
            <a:endParaRPr b="1" sz="1300">
              <a:latin typeface="Lato"/>
              <a:ea typeface="Lato"/>
              <a:cs typeface="Lato"/>
              <a:sym typeface="La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29"/>
          <p:cNvSpPr txBox="1"/>
          <p:nvPr>
            <p:ph type="title"/>
          </p:nvPr>
        </p:nvSpPr>
        <p:spPr>
          <a:xfrm>
            <a:off x="727650" y="7655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tr" sz="1500">
                <a:solidFill>
                  <a:srgbClr val="000000"/>
                </a:solidFill>
                <a:latin typeface="Lato"/>
                <a:ea typeface="Lato"/>
                <a:cs typeface="Lato"/>
                <a:sym typeface="Lato"/>
              </a:rPr>
              <a:t>Uzaktan algılama (uydu görüntülerinden bitki türü tespiti)</a:t>
            </a:r>
            <a:endParaRPr sz="1500">
              <a:latin typeface="Lato"/>
              <a:ea typeface="Lato"/>
              <a:cs typeface="Lato"/>
              <a:sym typeface="Lato"/>
            </a:endParaRPr>
          </a:p>
        </p:txBody>
      </p:sp>
      <p:pic>
        <p:nvPicPr>
          <p:cNvPr id="225" name="Google Shape;225;p29"/>
          <p:cNvPicPr preferRelativeResize="0"/>
          <p:nvPr/>
        </p:nvPicPr>
        <p:blipFill>
          <a:blip r:embed="rId3">
            <a:alphaModFix/>
          </a:blip>
          <a:stretch>
            <a:fillRect/>
          </a:stretch>
        </p:blipFill>
        <p:spPr>
          <a:xfrm>
            <a:off x="727494" y="1762537"/>
            <a:ext cx="2286306" cy="1836250"/>
          </a:xfrm>
          <a:prstGeom prst="rect">
            <a:avLst/>
          </a:prstGeom>
          <a:noFill/>
          <a:ln>
            <a:noFill/>
          </a:ln>
        </p:spPr>
      </p:pic>
      <p:pic>
        <p:nvPicPr>
          <p:cNvPr id="226" name="Google Shape;226;p29"/>
          <p:cNvPicPr preferRelativeResize="0"/>
          <p:nvPr/>
        </p:nvPicPr>
        <p:blipFill>
          <a:blip r:embed="rId4">
            <a:alphaModFix/>
          </a:blip>
          <a:stretch>
            <a:fillRect/>
          </a:stretch>
        </p:blipFill>
        <p:spPr>
          <a:xfrm>
            <a:off x="3069575" y="1729458"/>
            <a:ext cx="5346926" cy="1902392"/>
          </a:xfrm>
          <a:prstGeom prst="rect">
            <a:avLst/>
          </a:prstGeom>
          <a:noFill/>
          <a:ln>
            <a:noFill/>
          </a:ln>
        </p:spPr>
      </p:pic>
      <p:sp>
        <p:nvSpPr>
          <p:cNvPr id="227" name="Google Shape;227;p29"/>
          <p:cNvSpPr txBox="1"/>
          <p:nvPr/>
        </p:nvSpPr>
        <p:spPr>
          <a:xfrm>
            <a:off x="727500" y="3788538"/>
            <a:ext cx="2286300" cy="384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tr" sz="1300">
                <a:latin typeface="Lato"/>
                <a:ea typeface="Lato"/>
                <a:cs typeface="Lato"/>
                <a:sym typeface="Lato"/>
              </a:rPr>
              <a:t>Arazinin genel görünümü </a:t>
            </a:r>
            <a:endParaRPr b="1" sz="1300">
              <a:latin typeface="Lato"/>
              <a:ea typeface="Lato"/>
              <a:cs typeface="Lato"/>
              <a:sym typeface="Lato"/>
            </a:endParaRPr>
          </a:p>
        </p:txBody>
      </p:sp>
      <p:sp>
        <p:nvSpPr>
          <p:cNvPr id="228" name="Google Shape;228;p29"/>
          <p:cNvSpPr txBox="1"/>
          <p:nvPr/>
        </p:nvSpPr>
        <p:spPr>
          <a:xfrm>
            <a:off x="3399450" y="3788550"/>
            <a:ext cx="2345100" cy="384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tr" sz="1300">
                <a:latin typeface="Lato"/>
                <a:ea typeface="Lato"/>
                <a:cs typeface="Lato"/>
                <a:sym typeface="Lato"/>
              </a:rPr>
              <a:t>Arazi Vaziyet Planı </a:t>
            </a:r>
            <a:endParaRPr b="1" sz="1300">
              <a:latin typeface="Lato"/>
              <a:ea typeface="Lato"/>
              <a:cs typeface="Lato"/>
              <a:sym typeface="Lato"/>
            </a:endParaRPr>
          </a:p>
        </p:txBody>
      </p:sp>
      <p:sp>
        <p:nvSpPr>
          <p:cNvPr id="229" name="Google Shape;229;p29"/>
          <p:cNvSpPr txBox="1"/>
          <p:nvPr/>
        </p:nvSpPr>
        <p:spPr>
          <a:xfrm>
            <a:off x="5690100" y="3805075"/>
            <a:ext cx="3453900" cy="384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tr" sz="1300">
                <a:latin typeface="Lato"/>
                <a:ea typeface="Lato"/>
                <a:cs typeface="Lato"/>
                <a:sym typeface="Lato"/>
              </a:rPr>
              <a:t>Rassal Orman Sınıflandırma Haritası</a:t>
            </a:r>
            <a:endParaRPr b="1" sz="1300">
              <a:latin typeface="Lato"/>
              <a:ea typeface="Lato"/>
              <a:cs typeface="Lato"/>
              <a:sym typeface="Lato"/>
            </a:endParaRPr>
          </a:p>
        </p:txBody>
      </p:sp>
      <p:sp>
        <p:nvSpPr>
          <p:cNvPr id="230" name="Google Shape;230;p29"/>
          <p:cNvSpPr txBox="1"/>
          <p:nvPr/>
        </p:nvSpPr>
        <p:spPr>
          <a:xfrm>
            <a:off x="727800" y="4363200"/>
            <a:ext cx="7688700" cy="615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tr" sz="1300">
                <a:solidFill>
                  <a:schemeClr val="dk2"/>
                </a:solidFill>
                <a:latin typeface="Lato"/>
                <a:ea typeface="Lato"/>
                <a:cs typeface="Lato"/>
                <a:sym typeface="Lato"/>
              </a:rPr>
              <a:t>Rassal Orman makine öğrenme algoritmaları kullanılarak uydu görüntülerinden bitki türleri (%95.3) başarı oranıyla bulunmuştur ve sınıflandırılmıştır.</a:t>
            </a:r>
            <a:endParaRPr sz="1300">
              <a:solidFill>
                <a:schemeClr val="dk2"/>
              </a:solidFill>
              <a:latin typeface="Lato"/>
              <a:ea typeface="Lato"/>
              <a:cs typeface="Lato"/>
              <a:sym typeface="Lat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30"/>
          <p:cNvSpPr txBox="1"/>
          <p:nvPr>
            <p:ph type="title"/>
          </p:nvPr>
        </p:nvSpPr>
        <p:spPr>
          <a:xfrm>
            <a:off x="151175" y="588200"/>
            <a:ext cx="44208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Öğrenme araçları</a:t>
            </a:r>
            <a:endParaRPr/>
          </a:p>
        </p:txBody>
      </p:sp>
      <p:sp>
        <p:nvSpPr>
          <p:cNvPr id="236" name="Google Shape;236;p30"/>
          <p:cNvSpPr txBox="1"/>
          <p:nvPr>
            <p:ph idx="1" type="body"/>
          </p:nvPr>
        </p:nvSpPr>
        <p:spPr>
          <a:xfrm>
            <a:off x="154775" y="1480325"/>
            <a:ext cx="4676400" cy="16485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SzPts val="852"/>
              <a:buNone/>
            </a:pPr>
            <a:r>
              <a:rPr b="1" lang="tr" sz="1707">
                <a:latin typeface="Overpass"/>
                <a:ea typeface="Overpass"/>
                <a:cs typeface="Overpass"/>
                <a:sym typeface="Overpass"/>
              </a:rPr>
              <a:t>kaggle.com</a:t>
            </a:r>
            <a:r>
              <a:rPr b="1" lang="tr" sz="1707">
                <a:latin typeface="Overpass"/>
                <a:ea typeface="Overpass"/>
                <a:cs typeface="Overpass"/>
                <a:sym typeface="Overpass"/>
              </a:rPr>
              <a:t> </a:t>
            </a:r>
            <a:endParaRPr b="1" sz="1707">
              <a:latin typeface="Overpass"/>
              <a:ea typeface="Overpass"/>
              <a:cs typeface="Overpass"/>
              <a:sym typeface="Overpass"/>
            </a:endParaRPr>
          </a:p>
          <a:p>
            <a:pPr indent="0" lvl="0" marL="0" rtl="0" algn="just">
              <a:spcBef>
                <a:spcPts val="1200"/>
              </a:spcBef>
              <a:spcAft>
                <a:spcPts val="1200"/>
              </a:spcAft>
              <a:buSzPts val="852"/>
              <a:buNone/>
            </a:pPr>
            <a:r>
              <a:rPr lang="tr" sz="1707">
                <a:solidFill>
                  <a:schemeClr val="dk2"/>
                </a:solidFill>
                <a:latin typeface="Overpass"/>
                <a:ea typeface="Overpass"/>
                <a:cs typeface="Overpass"/>
                <a:sym typeface="Overpass"/>
              </a:rPr>
              <a:t>ML ve v</a:t>
            </a:r>
            <a:r>
              <a:rPr lang="tr" sz="1707">
                <a:solidFill>
                  <a:schemeClr val="dk2"/>
                </a:solidFill>
                <a:latin typeface="Overpass"/>
                <a:ea typeface="Overpass"/>
                <a:cs typeface="Overpass"/>
                <a:sym typeface="Overpass"/>
              </a:rPr>
              <a:t>eri bilimi öğrenmek için çeşitli eğitimler,sınavlar barından topluluk ortamı,</a:t>
            </a:r>
            <a:endParaRPr b="1" sz="1707">
              <a:solidFill>
                <a:schemeClr val="dk2"/>
              </a:solidFill>
              <a:latin typeface="Overpass"/>
              <a:ea typeface="Overpass"/>
              <a:cs typeface="Overpass"/>
              <a:sym typeface="Overpass"/>
            </a:endParaRPr>
          </a:p>
        </p:txBody>
      </p:sp>
      <p:pic>
        <p:nvPicPr>
          <p:cNvPr id="237" name="Google Shape;237;p30"/>
          <p:cNvPicPr preferRelativeResize="0"/>
          <p:nvPr/>
        </p:nvPicPr>
        <p:blipFill>
          <a:blip r:embed="rId3">
            <a:alphaModFix/>
          </a:blip>
          <a:stretch>
            <a:fillRect/>
          </a:stretch>
        </p:blipFill>
        <p:spPr>
          <a:xfrm>
            <a:off x="4878050" y="193500"/>
            <a:ext cx="4169399" cy="2616076"/>
          </a:xfrm>
          <a:prstGeom prst="rect">
            <a:avLst/>
          </a:prstGeom>
          <a:noFill/>
          <a:ln>
            <a:noFill/>
          </a:ln>
        </p:spPr>
      </p:pic>
      <p:pic>
        <p:nvPicPr>
          <p:cNvPr id="238" name="Google Shape;238;p30"/>
          <p:cNvPicPr preferRelativeResize="0"/>
          <p:nvPr/>
        </p:nvPicPr>
        <p:blipFill>
          <a:blip r:embed="rId4">
            <a:alphaModFix/>
          </a:blip>
          <a:stretch>
            <a:fillRect/>
          </a:stretch>
        </p:blipFill>
        <p:spPr>
          <a:xfrm>
            <a:off x="4752350" y="2681987"/>
            <a:ext cx="4420801" cy="1175214"/>
          </a:xfrm>
          <a:prstGeom prst="rect">
            <a:avLst/>
          </a:prstGeom>
          <a:noFill/>
          <a:ln>
            <a:noFill/>
          </a:ln>
        </p:spPr>
      </p:pic>
      <p:sp>
        <p:nvSpPr>
          <p:cNvPr id="239" name="Google Shape;239;p30"/>
          <p:cNvSpPr txBox="1"/>
          <p:nvPr>
            <p:ph idx="1" type="body"/>
          </p:nvPr>
        </p:nvSpPr>
        <p:spPr>
          <a:xfrm>
            <a:off x="104400" y="3199875"/>
            <a:ext cx="4601100" cy="15180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rPr b="1" lang="tr" sz="1700">
                <a:latin typeface="Overpass"/>
                <a:ea typeface="Overpass"/>
                <a:cs typeface="Overpass"/>
                <a:sym typeface="Overpass"/>
              </a:rPr>
              <a:t>huggingface.com</a:t>
            </a:r>
            <a:endParaRPr b="1" sz="1700">
              <a:latin typeface="Overpass"/>
              <a:ea typeface="Overpass"/>
              <a:cs typeface="Overpass"/>
              <a:sym typeface="Overpass"/>
            </a:endParaRPr>
          </a:p>
          <a:p>
            <a:pPr indent="0" lvl="0" marL="0" rtl="0" algn="just">
              <a:spcBef>
                <a:spcPts val="1200"/>
              </a:spcBef>
              <a:spcAft>
                <a:spcPts val="1200"/>
              </a:spcAft>
              <a:buNone/>
            </a:pPr>
            <a:r>
              <a:rPr lang="tr" sz="1700">
                <a:solidFill>
                  <a:schemeClr val="dk2"/>
                </a:solidFill>
                <a:latin typeface="Overpass"/>
                <a:ea typeface="Overpass"/>
                <a:cs typeface="Overpass"/>
                <a:sym typeface="Overpass"/>
              </a:rPr>
              <a:t>ML öğrenmek için hazır veri setleri üzerinde alıştırma yapma fırsaı,</a:t>
            </a:r>
            <a:endParaRPr sz="1700">
              <a:solidFill>
                <a:schemeClr val="dk2"/>
              </a:solidFill>
              <a:latin typeface="Overpass"/>
              <a:ea typeface="Overpass"/>
              <a:cs typeface="Overpass"/>
              <a:sym typeface="Overpass"/>
            </a:endParaRPr>
          </a:p>
        </p:txBody>
      </p:sp>
      <p:pic>
        <p:nvPicPr>
          <p:cNvPr id="240" name="Google Shape;240;p30"/>
          <p:cNvPicPr preferRelativeResize="0"/>
          <p:nvPr/>
        </p:nvPicPr>
        <p:blipFill>
          <a:blip r:embed="rId5">
            <a:alphaModFix/>
          </a:blip>
          <a:stretch>
            <a:fillRect/>
          </a:stretch>
        </p:blipFill>
        <p:spPr>
          <a:xfrm>
            <a:off x="4768625" y="3901475"/>
            <a:ext cx="4388250" cy="10497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14"/>
          <p:cNvSpPr txBox="1"/>
          <p:nvPr>
            <p:ph type="title"/>
          </p:nvPr>
        </p:nvSpPr>
        <p:spPr>
          <a:xfrm>
            <a:off x="404800" y="60850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Makine Öğrenmesi Nedir?</a:t>
            </a:r>
            <a:endParaRPr/>
          </a:p>
        </p:txBody>
      </p:sp>
      <p:sp>
        <p:nvSpPr>
          <p:cNvPr id="96" name="Google Shape;96;p14"/>
          <p:cNvSpPr txBox="1"/>
          <p:nvPr>
            <p:ph idx="1" type="body"/>
          </p:nvPr>
        </p:nvSpPr>
        <p:spPr>
          <a:xfrm>
            <a:off x="449050" y="1284775"/>
            <a:ext cx="4530300" cy="11532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SzPts val="1018"/>
              <a:buNone/>
            </a:pPr>
            <a:r>
              <a:rPr lang="tr" sz="1395">
                <a:solidFill>
                  <a:schemeClr val="dk2"/>
                </a:solidFill>
                <a:latin typeface="Overpass"/>
                <a:ea typeface="Overpass"/>
                <a:cs typeface="Overpass"/>
                <a:sym typeface="Overpass"/>
              </a:rPr>
              <a:t>Makine Öğrenmesi, geçmiş verilerdeki kalıpların nasıl öğrenileceğini araştırmak için kod geliştirmek.</a:t>
            </a:r>
            <a:endParaRPr sz="1395">
              <a:solidFill>
                <a:schemeClr val="dk2"/>
              </a:solidFill>
              <a:latin typeface="Overpass"/>
              <a:ea typeface="Overpass"/>
              <a:cs typeface="Overpass"/>
              <a:sym typeface="Overpass"/>
            </a:endParaRPr>
          </a:p>
          <a:p>
            <a:pPr indent="0" lvl="0" marL="0" rtl="0" algn="just">
              <a:spcBef>
                <a:spcPts val="1200"/>
              </a:spcBef>
              <a:spcAft>
                <a:spcPts val="1200"/>
              </a:spcAft>
              <a:buSzPts val="1018"/>
              <a:buNone/>
            </a:pPr>
            <a:r>
              <a:rPr lang="tr" sz="1395">
                <a:solidFill>
                  <a:schemeClr val="dk2"/>
                </a:solidFill>
                <a:latin typeface="Overpass"/>
                <a:ea typeface="Overpass"/>
                <a:cs typeface="Overpass"/>
                <a:sym typeface="Overpass"/>
              </a:rPr>
              <a:t>Öğrenme metoduna göre 2 başlıkta incelenebilir:</a:t>
            </a:r>
            <a:endParaRPr sz="1395">
              <a:solidFill>
                <a:schemeClr val="dk2"/>
              </a:solidFill>
              <a:latin typeface="Overpass"/>
              <a:ea typeface="Overpass"/>
              <a:cs typeface="Overpass"/>
              <a:sym typeface="Overpass"/>
            </a:endParaRPr>
          </a:p>
        </p:txBody>
      </p:sp>
      <p:pic>
        <p:nvPicPr>
          <p:cNvPr id="97" name="Google Shape;97;p14"/>
          <p:cNvPicPr preferRelativeResize="0"/>
          <p:nvPr/>
        </p:nvPicPr>
        <p:blipFill rotWithShape="1">
          <a:blip r:embed="rId3">
            <a:alphaModFix/>
          </a:blip>
          <a:srcRect b="10820" l="11567" r="11212" t="11442"/>
          <a:stretch/>
        </p:blipFill>
        <p:spPr>
          <a:xfrm>
            <a:off x="5765063" y="377450"/>
            <a:ext cx="2344884" cy="2360676"/>
          </a:xfrm>
          <a:prstGeom prst="rect">
            <a:avLst/>
          </a:prstGeom>
          <a:noFill/>
          <a:ln>
            <a:noFill/>
          </a:ln>
        </p:spPr>
      </p:pic>
      <p:pic>
        <p:nvPicPr>
          <p:cNvPr id="98" name="Google Shape;98;p14"/>
          <p:cNvPicPr preferRelativeResize="0"/>
          <p:nvPr/>
        </p:nvPicPr>
        <p:blipFill>
          <a:blip r:embed="rId4">
            <a:alphaModFix/>
          </a:blip>
          <a:stretch>
            <a:fillRect/>
          </a:stretch>
        </p:blipFill>
        <p:spPr>
          <a:xfrm>
            <a:off x="404800" y="2738118"/>
            <a:ext cx="4167300" cy="2198557"/>
          </a:xfrm>
          <a:prstGeom prst="rect">
            <a:avLst/>
          </a:prstGeom>
          <a:noFill/>
          <a:ln>
            <a:noFill/>
          </a:ln>
        </p:spPr>
      </p:pic>
      <p:pic>
        <p:nvPicPr>
          <p:cNvPr id="99" name="Google Shape;99;p14"/>
          <p:cNvPicPr preferRelativeResize="0"/>
          <p:nvPr/>
        </p:nvPicPr>
        <p:blipFill>
          <a:blip r:embed="rId5">
            <a:alphaModFix/>
          </a:blip>
          <a:stretch>
            <a:fillRect/>
          </a:stretch>
        </p:blipFill>
        <p:spPr>
          <a:xfrm>
            <a:off x="4853850" y="2739953"/>
            <a:ext cx="4167300" cy="2194897"/>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1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Derin Öğrenme Nedir?</a:t>
            </a:r>
            <a:endParaRPr/>
          </a:p>
        </p:txBody>
      </p:sp>
      <p:sp>
        <p:nvSpPr>
          <p:cNvPr id="105" name="Google Shape;105;p15"/>
          <p:cNvSpPr txBox="1"/>
          <p:nvPr>
            <p:ph idx="1" type="body"/>
          </p:nvPr>
        </p:nvSpPr>
        <p:spPr>
          <a:xfrm>
            <a:off x="261625" y="2078875"/>
            <a:ext cx="5204400" cy="2261100"/>
          </a:xfrm>
          <a:prstGeom prst="rect">
            <a:avLst/>
          </a:prstGeom>
        </p:spPr>
        <p:txBody>
          <a:bodyPr anchorCtr="0" anchor="t" bIns="91425" lIns="91425" spcFirstLastPara="1" rIns="91425" wrap="square" tIns="91425">
            <a:normAutofit/>
          </a:bodyPr>
          <a:lstStyle/>
          <a:p>
            <a:pPr indent="0" lvl="0" marL="0" rtl="0" algn="just">
              <a:lnSpc>
                <a:spcPct val="100000"/>
              </a:lnSpc>
              <a:spcBef>
                <a:spcPts val="0"/>
              </a:spcBef>
              <a:spcAft>
                <a:spcPts val="0"/>
              </a:spcAft>
              <a:buNone/>
            </a:pPr>
            <a:r>
              <a:rPr lang="tr" sz="1500">
                <a:solidFill>
                  <a:srgbClr val="202124"/>
                </a:solidFill>
                <a:latin typeface="Overpass"/>
                <a:ea typeface="Overpass"/>
                <a:cs typeface="Overpass"/>
                <a:sym typeface="Overpass"/>
              </a:rPr>
              <a:t>İnsan beynin çalışma yapısını taklit ederek verilen bir veri kümesi ile çıktıları tahmin edecek yapay zekanın eğitilmesini sağlar. </a:t>
            </a:r>
            <a:endParaRPr sz="1500">
              <a:solidFill>
                <a:srgbClr val="202124"/>
              </a:solidFill>
              <a:latin typeface="Overpass"/>
              <a:ea typeface="Overpass"/>
              <a:cs typeface="Overpass"/>
              <a:sym typeface="Overpass"/>
            </a:endParaRPr>
          </a:p>
          <a:p>
            <a:pPr indent="0" lvl="0" marL="0" rtl="0" algn="just">
              <a:lnSpc>
                <a:spcPct val="100000"/>
              </a:lnSpc>
              <a:spcBef>
                <a:spcPts val="0"/>
              </a:spcBef>
              <a:spcAft>
                <a:spcPts val="0"/>
              </a:spcAft>
              <a:buNone/>
            </a:pPr>
            <a:r>
              <a:t/>
            </a:r>
            <a:endParaRPr sz="1500">
              <a:solidFill>
                <a:schemeClr val="dk2"/>
              </a:solidFill>
              <a:latin typeface="Overpass"/>
              <a:ea typeface="Overpass"/>
              <a:cs typeface="Overpass"/>
              <a:sym typeface="Overpass"/>
            </a:endParaRPr>
          </a:p>
          <a:p>
            <a:pPr indent="0" lvl="0" marL="0" rtl="0" algn="just">
              <a:lnSpc>
                <a:spcPct val="100000"/>
              </a:lnSpc>
              <a:spcBef>
                <a:spcPts val="0"/>
              </a:spcBef>
              <a:spcAft>
                <a:spcPts val="0"/>
              </a:spcAft>
              <a:buNone/>
            </a:pPr>
            <a:r>
              <a:rPr lang="tr" sz="1500">
                <a:solidFill>
                  <a:schemeClr val="dk2"/>
                </a:solidFill>
                <a:latin typeface="Overpass"/>
                <a:ea typeface="Overpass"/>
                <a:cs typeface="Overpass"/>
                <a:sym typeface="Overpass"/>
              </a:rPr>
              <a:t>Makine öğrenmesinin özelleşmiş bir alt dalıdır. </a:t>
            </a:r>
            <a:r>
              <a:rPr lang="tr" sz="1500">
                <a:solidFill>
                  <a:schemeClr val="dk2"/>
                </a:solidFill>
                <a:highlight>
                  <a:schemeClr val="lt1"/>
                </a:highlight>
                <a:latin typeface="Overpass"/>
                <a:ea typeface="Overpass"/>
                <a:cs typeface="Overpass"/>
                <a:sym typeface="Overpass"/>
              </a:rPr>
              <a:t>Makinelerin insan denetimi olmadan öğrenmesini sağlar. Konuşulanları algılama, tercüme etme, nesneleri tanımlama ve karar verme yeteneği kazandırır.</a:t>
            </a:r>
            <a:endParaRPr sz="1500">
              <a:latin typeface="Overpass"/>
              <a:ea typeface="Overpass"/>
              <a:cs typeface="Overpass"/>
              <a:sym typeface="Overpass"/>
            </a:endParaRPr>
          </a:p>
        </p:txBody>
      </p:sp>
      <p:pic>
        <p:nvPicPr>
          <p:cNvPr id="106" name="Google Shape;106;p15"/>
          <p:cNvPicPr preferRelativeResize="0"/>
          <p:nvPr/>
        </p:nvPicPr>
        <p:blipFill>
          <a:blip r:embed="rId3">
            <a:alphaModFix/>
          </a:blip>
          <a:stretch>
            <a:fillRect/>
          </a:stretch>
        </p:blipFill>
        <p:spPr>
          <a:xfrm>
            <a:off x="5531300" y="2836208"/>
            <a:ext cx="3378325" cy="2153742"/>
          </a:xfrm>
          <a:prstGeom prst="rect">
            <a:avLst/>
          </a:prstGeom>
          <a:noFill/>
          <a:ln>
            <a:noFill/>
          </a:ln>
        </p:spPr>
      </p:pic>
      <p:pic>
        <p:nvPicPr>
          <p:cNvPr id="107" name="Google Shape;107;p15"/>
          <p:cNvPicPr preferRelativeResize="0"/>
          <p:nvPr/>
        </p:nvPicPr>
        <p:blipFill>
          <a:blip r:embed="rId4">
            <a:alphaModFix/>
          </a:blip>
          <a:stretch>
            <a:fillRect/>
          </a:stretch>
        </p:blipFill>
        <p:spPr>
          <a:xfrm>
            <a:off x="5531303" y="723450"/>
            <a:ext cx="2886850" cy="198850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11" name="Shape 111"/>
        <p:cNvGrpSpPr/>
        <p:nvPr/>
      </p:nvGrpSpPr>
      <p:grpSpPr>
        <a:xfrm>
          <a:off x="0" y="0"/>
          <a:ext cx="0" cy="0"/>
          <a:chOff x="0" y="0"/>
          <a:chExt cx="0" cy="0"/>
        </a:xfrm>
      </p:grpSpPr>
      <p:sp>
        <p:nvSpPr>
          <p:cNvPr id="112" name="Google Shape;112;p16"/>
          <p:cNvSpPr txBox="1"/>
          <p:nvPr>
            <p:ph type="title"/>
          </p:nvPr>
        </p:nvSpPr>
        <p:spPr>
          <a:xfrm>
            <a:off x="727650" y="58167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Yapay Sinir Ağları (Artificial Neural Networks, ANN) </a:t>
            </a:r>
            <a:endParaRPr/>
          </a:p>
        </p:txBody>
      </p:sp>
      <p:sp>
        <p:nvSpPr>
          <p:cNvPr id="113" name="Google Shape;113;p16"/>
          <p:cNvSpPr txBox="1"/>
          <p:nvPr>
            <p:ph idx="1" type="body"/>
          </p:nvPr>
        </p:nvSpPr>
        <p:spPr>
          <a:xfrm>
            <a:off x="729450" y="1268675"/>
            <a:ext cx="5140800" cy="38694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tr" sz="1500">
                <a:solidFill>
                  <a:schemeClr val="dk2"/>
                </a:solidFill>
              </a:rPr>
              <a:t>Yapay sinir ağları, makine öğrenmesinin alt kümesi olana derin öğrenme algoritmalarındandır.  </a:t>
            </a:r>
            <a:r>
              <a:rPr lang="tr" sz="1500">
                <a:solidFill>
                  <a:schemeClr val="dk2"/>
                </a:solidFill>
              </a:rPr>
              <a:t> </a:t>
            </a:r>
            <a:endParaRPr sz="1500">
              <a:solidFill>
                <a:schemeClr val="dk2"/>
              </a:solidFill>
            </a:endParaRPr>
          </a:p>
          <a:p>
            <a:pPr indent="0" lvl="0" marL="0" rtl="0" algn="just">
              <a:spcBef>
                <a:spcPts val="1200"/>
              </a:spcBef>
              <a:spcAft>
                <a:spcPts val="0"/>
              </a:spcAft>
              <a:buNone/>
            </a:pPr>
            <a:r>
              <a:rPr lang="tr" sz="1500">
                <a:solidFill>
                  <a:schemeClr val="dk2"/>
                </a:solidFill>
              </a:rPr>
              <a:t>İsimlendirmelerinde ve çalışma biçimlerinde insan beyninin çalışma şeklinden örnek alınmıştır. </a:t>
            </a:r>
            <a:r>
              <a:rPr lang="tr" sz="1500">
                <a:solidFill>
                  <a:schemeClr val="dk2"/>
                </a:solidFill>
              </a:rPr>
              <a:t>Yapay sinir ağları insan beyni gibi  nöronlardan oluşur ve nöronların sinyalleşmesini taklit eder.</a:t>
            </a:r>
            <a:endParaRPr sz="1500">
              <a:solidFill>
                <a:schemeClr val="dk2"/>
              </a:solidFill>
            </a:endParaRPr>
          </a:p>
          <a:p>
            <a:pPr indent="0" lvl="0" marL="0" rtl="0" algn="just">
              <a:spcBef>
                <a:spcPts val="1200"/>
              </a:spcBef>
              <a:spcAft>
                <a:spcPts val="1200"/>
              </a:spcAft>
              <a:buNone/>
            </a:pPr>
            <a:r>
              <a:rPr lang="tr" sz="1500">
                <a:solidFill>
                  <a:schemeClr val="dk2"/>
                </a:solidFill>
              </a:rPr>
              <a:t>Giriş katması, gizli katmanlar ve çıkış katmanlarından oluşur.  Çıkış katmanlarında nodlar yer alır. Her düğüm ve yapay nöron birbirine bağlanır ve herhangi bir düğümün çıktısı belirtilen eşik değerinin üzerindeyse o düğüm etkinleştirilerek ağın bir sonraki katmanına veri gönderilir. Eşik değerin altındaysa ağın bir sonraki katmanına hiçbir veri iletilmez. </a:t>
            </a:r>
            <a:endParaRPr sz="1500">
              <a:solidFill>
                <a:schemeClr val="dk2"/>
              </a:solidFill>
            </a:endParaRPr>
          </a:p>
        </p:txBody>
      </p:sp>
      <p:pic>
        <p:nvPicPr>
          <p:cNvPr id="114" name="Google Shape;114;p16"/>
          <p:cNvPicPr preferRelativeResize="0"/>
          <p:nvPr/>
        </p:nvPicPr>
        <p:blipFill>
          <a:blip r:embed="rId3">
            <a:alphaModFix/>
          </a:blip>
          <a:stretch>
            <a:fillRect/>
          </a:stretch>
        </p:blipFill>
        <p:spPr>
          <a:xfrm>
            <a:off x="5870250" y="3099155"/>
            <a:ext cx="3020350" cy="1925525"/>
          </a:xfrm>
          <a:prstGeom prst="rect">
            <a:avLst/>
          </a:prstGeom>
          <a:noFill/>
          <a:ln>
            <a:noFill/>
          </a:ln>
        </p:spPr>
      </p:pic>
      <p:pic>
        <p:nvPicPr>
          <p:cNvPr id="115" name="Google Shape;115;p16"/>
          <p:cNvPicPr preferRelativeResize="0"/>
          <p:nvPr/>
        </p:nvPicPr>
        <p:blipFill>
          <a:blip r:embed="rId4">
            <a:alphaModFix/>
          </a:blip>
          <a:stretch>
            <a:fillRect/>
          </a:stretch>
        </p:blipFill>
        <p:spPr>
          <a:xfrm>
            <a:off x="5937003" y="1061225"/>
            <a:ext cx="2886850" cy="198850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pic>
        <p:nvPicPr>
          <p:cNvPr id="120" name="Google Shape;120;p17"/>
          <p:cNvPicPr preferRelativeResize="0"/>
          <p:nvPr/>
        </p:nvPicPr>
        <p:blipFill>
          <a:blip r:embed="rId3">
            <a:alphaModFix/>
          </a:blip>
          <a:stretch>
            <a:fillRect/>
          </a:stretch>
        </p:blipFill>
        <p:spPr>
          <a:xfrm>
            <a:off x="1427313" y="851388"/>
            <a:ext cx="6289372" cy="39419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18"/>
          <p:cNvSpPr txBox="1"/>
          <p:nvPr>
            <p:ph type="title"/>
          </p:nvPr>
        </p:nvSpPr>
        <p:spPr>
          <a:xfrm>
            <a:off x="322850" y="687775"/>
            <a:ext cx="4705500" cy="754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tr" sz="2240"/>
              <a:t>Biyoinformatikte Derin Öğrenme</a:t>
            </a:r>
            <a:endParaRPr sz="2140"/>
          </a:p>
        </p:txBody>
      </p:sp>
      <p:sp>
        <p:nvSpPr>
          <p:cNvPr id="126" name="Google Shape;126;p18"/>
          <p:cNvSpPr txBox="1"/>
          <p:nvPr>
            <p:ph idx="1" type="body"/>
          </p:nvPr>
        </p:nvSpPr>
        <p:spPr>
          <a:xfrm>
            <a:off x="113925" y="1442275"/>
            <a:ext cx="5152200" cy="330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tr" sz="1600">
                <a:solidFill>
                  <a:schemeClr val="dk2"/>
                </a:solidFill>
                <a:latin typeface="Overpass"/>
                <a:ea typeface="Overpass"/>
                <a:cs typeface="Overpass"/>
                <a:sym typeface="Overpass"/>
              </a:rPr>
              <a:t>DL ile birçok biyolojik veri üzerinde;</a:t>
            </a:r>
            <a:endParaRPr sz="1600">
              <a:solidFill>
                <a:schemeClr val="dk2"/>
              </a:solidFill>
              <a:latin typeface="Overpass"/>
              <a:ea typeface="Overpass"/>
              <a:cs typeface="Overpass"/>
              <a:sym typeface="Overpass"/>
            </a:endParaRPr>
          </a:p>
          <a:p>
            <a:pPr indent="0" lvl="0" marL="0" rtl="0" algn="l">
              <a:spcBef>
                <a:spcPts val="1200"/>
              </a:spcBef>
              <a:spcAft>
                <a:spcPts val="0"/>
              </a:spcAft>
              <a:buNone/>
            </a:pPr>
            <a:r>
              <a:rPr lang="tr" sz="1600">
                <a:solidFill>
                  <a:schemeClr val="dk2"/>
                </a:solidFill>
                <a:latin typeface="Overpass"/>
                <a:ea typeface="Overpass"/>
                <a:cs typeface="Overpass"/>
                <a:sym typeface="Overpass"/>
              </a:rPr>
              <a:t>SNP analizi, </a:t>
            </a:r>
            <a:endParaRPr sz="1600">
              <a:solidFill>
                <a:schemeClr val="dk2"/>
              </a:solidFill>
              <a:latin typeface="Overpass"/>
              <a:ea typeface="Overpass"/>
              <a:cs typeface="Overpass"/>
              <a:sym typeface="Overpass"/>
            </a:endParaRPr>
          </a:p>
          <a:p>
            <a:pPr indent="0" lvl="0" marL="0" rtl="0" algn="l">
              <a:spcBef>
                <a:spcPts val="1200"/>
              </a:spcBef>
              <a:spcAft>
                <a:spcPts val="0"/>
              </a:spcAft>
              <a:buNone/>
            </a:pPr>
            <a:r>
              <a:rPr lang="tr" sz="1600">
                <a:solidFill>
                  <a:schemeClr val="dk2"/>
                </a:solidFill>
                <a:latin typeface="Overpass"/>
                <a:ea typeface="Overpass"/>
                <a:cs typeface="Overpass"/>
                <a:sym typeface="Overpass"/>
              </a:rPr>
              <a:t> gen ekspresyon analizi,</a:t>
            </a:r>
            <a:endParaRPr sz="1600">
              <a:solidFill>
                <a:schemeClr val="dk2"/>
              </a:solidFill>
              <a:latin typeface="Overpass"/>
              <a:ea typeface="Overpass"/>
              <a:cs typeface="Overpass"/>
              <a:sym typeface="Overpass"/>
            </a:endParaRPr>
          </a:p>
          <a:p>
            <a:pPr indent="0" lvl="0" marL="0" rtl="0" algn="l">
              <a:spcBef>
                <a:spcPts val="1200"/>
              </a:spcBef>
              <a:spcAft>
                <a:spcPts val="0"/>
              </a:spcAft>
              <a:buNone/>
            </a:pPr>
            <a:r>
              <a:rPr lang="tr" sz="1600">
                <a:solidFill>
                  <a:schemeClr val="dk2"/>
                </a:solidFill>
                <a:latin typeface="Overpass"/>
                <a:ea typeface="Overpass"/>
                <a:cs typeface="Overpass"/>
                <a:sym typeface="Overpass"/>
              </a:rPr>
              <a:t> kanser/sağlıklı farklılıkları, </a:t>
            </a:r>
            <a:endParaRPr sz="1600">
              <a:solidFill>
                <a:schemeClr val="dk2"/>
              </a:solidFill>
              <a:latin typeface="Overpass"/>
              <a:ea typeface="Overpass"/>
              <a:cs typeface="Overpass"/>
              <a:sym typeface="Overpass"/>
            </a:endParaRPr>
          </a:p>
          <a:p>
            <a:pPr indent="0" lvl="0" marL="0" rtl="0" algn="l">
              <a:spcBef>
                <a:spcPts val="1200"/>
              </a:spcBef>
              <a:spcAft>
                <a:spcPts val="0"/>
              </a:spcAft>
              <a:buNone/>
            </a:pPr>
            <a:r>
              <a:rPr lang="tr" sz="1600">
                <a:solidFill>
                  <a:schemeClr val="dk2"/>
                </a:solidFill>
                <a:latin typeface="Overpass"/>
                <a:ea typeface="Overpass"/>
                <a:cs typeface="Overpass"/>
                <a:sym typeface="Overpass"/>
              </a:rPr>
              <a:t>doku ayrıştırma, </a:t>
            </a:r>
            <a:endParaRPr sz="1600">
              <a:solidFill>
                <a:schemeClr val="dk2"/>
              </a:solidFill>
              <a:latin typeface="Overpass"/>
              <a:ea typeface="Overpass"/>
              <a:cs typeface="Overpass"/>
              <a:sym typeface="Overpass"/>
            </a:endParaRPr>
          </a:p>
          <a:p>
            <a:pPr indent="0" lvl="0" marL="0" rtl="0" algn="l">
              <a:spcBef>
                <a:spcPts val="1200"/>
              </a:spcBef>
              <a:spcAft>
                <a:spcPts val="0"/>
              </a:spcAft>
              <a:buNone/>
            </a:pPr>
            <a:r>
              <a:rPr lang="tr" sz="1600">
                <a:solidFill>
                  <a:schemeClr val="dk2"/>
                </a:solidFill>
                <a:latin typeface="Overpass"/>
                <a:ea typeface="Overpass"/>
                <a:cs typeface="Overpass"/>
                <a:sym typeface="Overpass"/>
              </a:rPr>
              <a:t>protein yapı ve benzerlik analizleri, </a:t>
            </a:r>
            <a:endParaRPr sz="1600">
              <a:solidFill>
                <a:schemeClr val="dk2"/>
              </a:solidFill>
              <a:latin typeface="Overpass"/>
              <a:ea typeface="Overpass"/>
              <a:cs typeface="Overpass"/>
              <a:sym typeface="Overpass"/>
            </a:endParaRPr>
          </a:p>
          <a:p>
            <a:pPr indent="0" lvl="0" marL="0" rtl="0" algn="l">
              <a:spcBef>
                <a:spcPts val="1200"/>
              </a:spcBef>
              <a:spcAft>
                <a:spcPts val="1200"/>
              </a:spcAft>
              <a:buNone/>
            </a:pPr>
            <a:r>
              <a:rPr lang="tr" sz="1600">
                <a:solidFill>
                  <a:schemeClr val="dk2"/>
                </a:solidFill>
                <a:latin typeface="Overpass"/>
                <a:ea typeface="Overpass"/>
                <a:cs typeface="Overpass"/>
                <a:sym typeface="Overpass"/>
              </a:rPr>
              <a:t>veri sınıflandırma ve görselleştirme yapılabilmektedir.</a:t>
            </a:r>
            <a:endParaRPr sz="1600">
              <a:solidFill>
                <a:schemeClr val="dk2"/>
              </a:solidFill>
              <a:latin typeface="Overpass"/>
              <a:ea typeface="Overpass"/>
              <a:cs typeface="Overpass"/>
              <a:sym typeface="Overpass"/>
            </a:endParaRPr>
          </a:p>
        </p:txBody>
      </p:sp>
      <p:pic>
        <p:nvPicPr>
          <p:cNvPr descr="Ijms 22 02903 g001" id="127" name="Google Shape;127;p18"/>
          <p:cNvPicPr preferRelativeResize="0"/>
          <p:nvPr/>
        </p:nvPicPr>
        <p:blipFill>
          <a:blip r:embed="rId3">
            <a:alphaModFix/>
          </a:blip>
          <a:stretch>
            <a:fillRect/>
          </a:stretch>
        </p:blipFill>
        <p:spPr>
          <a:xfrm>
            <a:off x="5117675" y="147700"/>
            <a:ext cx="3914125" cy="4450375"/>
          </a:xfrm>
          <a:prstGeom prst="rect">
            <a:avLst/>
          </a:prstGeom>
          <a:noFill/>
          <a:ln>
            <a:noFill/>
          </a:ln>
        </p:spPr>
      </p:pic>
      <p:sp>
        <p:nvSpPr>
          <p:cNvPr id="128" name="Google Shape;128;p18"/>
          <p:cNvSpPr txBox="1"/>
          <p:nvPr/>
        </p:nvSpPr>
        <p:spPr>
          <a:xfrm>
            <a:off x="6403525" y="4691025"/>
            <a:ext cx="24753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tr" sz="1000">
                <a:solidFill>
                  <a:srgbClr val="4F5671"/>
                </a:solidFill>
                <a:uFill>
                  <a:noFill/>
                </a:uFill>
                <a:latin typeface="Overpass"/>
                <a:ea typeface="Overpass"/>
                <a:cs typeface="Overpass"/>
                <a:sym typeface="Overpass"/>
                <a:hlinkClick r:id="rId4">
                  <a:extLst>
                    <a:ext uri="{A12FA001-AC4F-418D-AE19-62706E023703}">
                      <ahyp:hlinkClr val="tx"/>
                    </a:ext>
                  </a:extLst>
                </a:hlinkClick>
              </a:rPr>
              <a:t>10.3390/ijms22062903</a:t>
            </a:r>
            <a:endParaRPr sz="1000">
              <a:latin typeface="Overpass"/>
              <a:ea typeface="Overpass"/>
              <a:cs typeface="Overpass"/>
              <a:sym typeface="Overpas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19"/>
          <p:cNvSpPr txBox="1"/>
          <p:nvPr>
            <p:ph idx="1" type="body"/>
          </p:nvPr>
        </p:nvSpPr>
        <p:spPr>
          <a:xfrm>
            <a:off x="5165600" y="4630150"/>
            <a:ext cx="1989000" cy="410700"/>
          </a:xfrm>
          <a:prstGeom prst="rect">
            <a:avLst/>
          </a:prstGeom>
        </p:spPr>
        <p:txBody>
          <a:bodyPr anchorCtr="0" anchor="t" bIns="91425" lIns="91425" spcFirstLastPara="1" rIns="91425" wrap="square" tIns="91425">
            <a:normAutofit fontScale="85000"/>
          </a:bodyPr>
          <a:lstStyle/>
          <a:p>
            <a:pPr indent="0" lvl="0" marL="0" rtl="0" algn="l">
              <a:spcBef>
                <a:spcPts val="0"/>
              </a:spcBef>
              <a:spcAft>
                <a:spcPts val="1200"/>
              </a:spcAft>
              <a:buNone/>
            </a:pPr>
            <a:r>
              <a:rPr lang="tr" sz="1100">
                <a:solidFill>
                  <a:srgbClr val="202124"/>
                </a:solidFill>
                <a:highlight>
                  <a:srgbClr val="FFFFFF"/>
                </a:highlight>
                <a:uFill>
                  <a:noFill/>
                </a:uFill>
                <a:latin typeface="Overpass"/>
                <a:ea typeface="Overpass"/>
                <a:cs typeface="Overpass"/>
                <a:sym typeface="Overpass"/>
                <a:hlinkClick r:id="rId3">
                  <a:extLst>
                    <a:ext uri="{A12FA001-AC4F-418D-AE19-62706E023703}">
                      <ahyp:hlinkClr val="tx"/>
                    </a:ext>
                  </a:extLst>
                </a:hlinkClick>
              </a:rPr>
              <a:t>10.1038/s41467-022-29268-7</a:t>
            </a:r>
            <a:endParaRPr sz="1100">
              <a:solidFill>
                <a:srgbClr val="202124"/>
              </a:solidFill>
              <a:latin typeface="Overpass"/>
              <a:ea typeface="Overpass"/>
              <a:cs typeface="Overpass"/>
              <a:sym typeface="Overpass"/>
            </a:endParaRPr>
          </a:p>
        </p:txBody>
      </p:sp>
      <p:pic>
        <p:nvPicPr>
          <p:cNvPr id="134" name="Google Shape;134;p19"/>
          <p:cNvPicPr preferRelativeResize="0"/>
          <p:nvPr/>
        </p:nvPicPr>
        <p:blipFill>
          <a:blip r:embed="rId4">
            <a:alphaModFix/>
          </a:blip>
          <a:stretch>
            <a:fillRect/>
          </a:stretch>
        </p:blipFill>
        <p:spPr>
          <a:xfrm>
            <a:off x="1828175" y="1231575"/>
            <a:ext cx="5326425" cy="3398576"/>
          </a:xfrm>
          <a:prstGeom prst="rect">
            <a:avLst/>
          </a:prstGeom>
          <a:noFill/>
          <a:ln>
            <a:noFill/>
          </a:ln>
        </p:spPr>
      </p:pic>
      <p:sp>
        <p:nvSpPr>
          <p:cNvPr id="135" name="Google Shape;135;p19"/>
          <p:cNvSpPr txBox="1"/>
          <p:nvPr/>
        </p:nvSpPr>
        <p:spPr>
          <a:xfrm>
            <a:off x="209700" y="460600"/>
            <a:ext cx="8724600" cy="7710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tr" sz="1500">
                <a:latin typeface="Lato"/>
                <a:ea typeface="Lato"/>
                <a:cs typeface="Lato"/>
                <a:sym typeface="Lato"/>
              </a:rPr>
              <a:t>Biyoinformatik DL çalışmalarında; kullanılan veritabanları, training ve test data büyüklükleri, kullanılabilecek algoritmalar ve mimari yapılar, çalışılan konuya göre değişiklik göstermektedir. </a:t>
            </a:r>
            <a:endParaRPr sz="1500">
              <a:latin typeface="Lato"/>
              <a:ea typeface="Lato"/>
              <a:cs typeface="Lato"/>
              <a:sym typeface="La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0"/>
          <p:cNvSpPr txBox="1"/>
          <p:nvPr>
            <p:ph type="title"/>
          </p:nvPr>
        </p:nvSpPr>
        <p:spPr>
          <a:xfrm>
            <a:off x="658450" y="55777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Proje 1: Kıyafet</a:t>
            </a:r>
            <a:endParaRPr/>
          </a:p>
        </p:txBody>
      </p:sp>
      <p:sp>
        <p:nvSpPr>
          <p:cNvPr id="141" name="Google Shape;141;p20"/>
          <p:cNvSpPr txBox="1"/>
          <p:nvPr>
            <p:ph idx="1" type="body"/>
          </p:nvPr>
        </p:nvSpPr>
        <p:spPr>
          <a:xfrm>
            <a:off x="318150" y="1284600"/>
            <a:ext cx="3854100" cy="2917200"/>
          </a:xfrm>
          <a:prstGeom prst="rect">
            <a:avLst/>
          </a:prstGeom>
          <a:noFill/>
          <a:ln>
            <a:noFill/>
          </a:ln>
        </p:spPr>
        <p:txBody>
          <a:bodyPr anchorCtr="0" anchor="t" bIns="91425" lIns="91425" spcFirstLastPara="1" rIns="91425" wrap="square" tIns="91425">
            <a:normAutofit fontScale="25000" lnSpcReduction="20000"/>
          </a:bodyPr>
          <a:lstStyle/>
          <a:p>
            <a:pPr indent="0" lvl="0" marL="0" rtl="0" algn="just">
              <a:spcBef>
                <a:spcPts val="0"/>
              </a:spcBef>
              <a:spcAft>
                <a:spcPts val="0"/>
              </a:spcAft>
              <a:buNone/>
            </a:pPr>
            <a:r>
              <a:rPr b="1" lang="tr" sz="5850">
                <a:solidFill>
                  <a:schemeClr val="dk2"/>
                </a:solidFill>
              </a:rPr>
              <a:t>Projenin amacı: </a:t>
            </a:r>
            <a:endParaRPr b="1" sz="5850">
              <a:solidFill>
                <a:schemeClr val="dk2"/>
              </a:solidFill>
            </a:endParaRPr>
          </a:p>
          <a:p>
            <a:pPr indent="0" lvl="0" marL="0" rtl="0" algn="just">
              <a:spcBef>
                <a:spcPts val="1200"/>
              </a:spcBef>
              <a:spcAft>
                <a:spcPts val="0"/>
              </a:spcAft>
              <a:buNone/>
            </a:pPr>
            <a:r>
              <a:rPr lang="tr" sz="5630">
                <a:solidFill>
                  <a:schemeClr val="dk2"/>
                </a:solidFill>
              </a:rPr>
              <a:t>Derin öğrenme modellerinden yapay sinir ağları kullanılarak standardize edilmiş, siyah beyaz resimlerin hangi kategoriye ait olduğunun tahminlenmesi</a:t>
            </a:r>
            <a:endParaRPr sz="5630">
              <a:solidFill>
                <a:schemeClr val="dk2"/>
              </a:solidFill>
            </a:endParaRPr>
          </a:p>
          <a:p>
            <a:pPr indent="0" lvl="0" marL="0" rtl="0" algn="just">
              <a:spcBef>
                <a:spcPts val="1200"/>
              </a:spcBef>
              <a:spcAft>
                <a:spcPts val="0"/>
              </a:spcAft>
              <a:buNone/>
            </a:pPr>
            <a:r>
              <a:t/>
            </a:r>
            <a:endParaRPr sz="5600">
              <a:solidFill>
                <a:schemeClr val="dk2"/>
              </a:solidFill>
            </a:endParaRPr>
          </a:p>
          <a:p>
            <a:pPr indent="0" lvl="0" marL="0" rtl="0" algn="l">
              <a:spcBef>
                <a:spcPts val="1200"/>
              </a:spcBef>
              <a:spcAft>
                <a:spcPts val="0"/>
              </a:spcAft>
              <a:buNone/>
            </a:pPr>
            <a:r>
              <a:rPr b="1" lang="tr" sz="5600">
                <a:solidFill>
                  <a:schemeClr val="dk2"/>
                </a:solidFill>
              </a:rPr>
              <a:t>Eğitim Veri Seti:</a:t>
            </a:r>
            <a:r>
              <a:rPr lang="tr" sz="5600">
                <a:solidFill>
                  <a:schemeClr val="dk2"/>
                </a:solidFill>
              </a:rPr>
              <a:t> 60.000</a:t>
            </a:r>
            <a:endParaRPr sz="5600">
              <a:solidFill>
                <a:schemeClr val="dk2"/>
              </a:solidFill>
            </a:endParaRPr>
          </a:p>
          <a:p>
            <a:pPr indent="0" lvl="0" marL="0" rtl="0" algn="l">
              <a:spcBef>
                <a:spcPts val="1200"/>
              </a:spcBef>
              <a:spcAft>
                <a:spcPts val="0"/>
              </a:spcAft>
              <a:buNone/>
            </a:pPr>
            <a:r>
              <a:rPr b="1" lang="tr" sz="5600">
                <a:solidFill>
                  <a:schemeClr val="dk2"/>
                </a:solidFill>
              </a:rPr>
              <a:t>Test Veri Seti: </a:t>
            </a:r>
            <a:r>
              <a:rPr lang="tr" sz="5600">
                <a:solidFill>
                  <a:schemeClr val="dk2"/>
                </a:solidFill>
              </a:rPr>
              <a:t>10.000</a:t>
            </a:r>
            <a:endParaRPr sz="5600">
              <a:solidFill>
                <a:schemeClr val="dk2"/>
              </a:solidFill>
            </a:endParaRPr>
          </a:p>
          <a:p>
            <a:pPr indent="0" lvl="0" marL="0" rtl="0" algn="just">
              <a:spcBef>
                <a:spcPts val="1200"/>
              </a:spcBef>
              <a:spcAft>
                <a:spcPts val="0"/>
              </a:spcAft>
              <a:buNone/>
            </a:pPr>
            <a:r>
              <a:t/>
            </a:r>
            <a:endParaRPr sz="1800">
              <a:solidFill>
                <a:schemeClr val="dk2"/>
              </a:solidFill>
              <a:latin typeface="Overpass"/>
              <a:ea typeface="Overpass"/>
              <a:cs typeface="Overpass"/>
              <a:sym typeface="Overpass"/>
            </a:endParaRPr>
          </a:p>
          <a:p>
            <a:pPr indent="0" lvl="0" marL="0" rtl="0" algn="l">
              <a:spcBef>
                <a:spcPts val="1200"/>
              </a:spcBef>
              <a:spcAft>
                <a:spcPts val="1200"/>
              </a:spcAft>
              <a:buNone/>
            </a:pPr>
            <a:r>
              <a:t/>
            </a:r>
            <a:endParaRPr/>
          </a:p>
        </p:txBody>
      </p:sp>
      <p:pic>
        <p:nvPicPr>
          <p:cNvPr id="142" name="Google Shape;142;p20"/>
          <p:cNvPicPr preferRelativeResize="0"/>
          <p:nvPr/>
        </p:nvPicPr>
        <p:blipFill>
          <a:blip r:embed="rId3">
            <a:alphaModFix/>
          </a:blip>
          <a:stretch>
            <a:fillRect/>
          </a:stretch>
        </p:blipFill>
        <p:spPr>
          <a:xfrm>
            <a:off x="4663625" y="441150"/>
            <a:ext cx="3778375" cy="3760651"/>
          </a:xfrm>
          <a:prstGeom prst="rect">
            <a:avLst/>
          </a:prstGeom>
          <a:noFill/>
          <a:ln>
            <a:noFill/>
          </a:ln>
        </p:spPr>
      </p:pic>
      <p:sp>
        <p:nvSpPr>
          <p:cNvPr id="143" name="Google Shape;143;p20"/>
          <p:cNvSpPr txBox="1"/>
          <p:nvPr/>
        </p:nvSpPr>
        <p:spPr>
          <a:xfrm>
            <a:off x="375875" y="3954000"/>
            <a:ext cx="5592300" cy="986100"/>
          </a:xfrm>
          <a:prstGeom prst="rect">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b="1" lang="tr">
                <a:solidFill>
                  <a:schemeClr val="dk2"/>
                </a:solidFill>
                <a:latin typeface="Lato"/>
                <a:ea typeface="Lato"/>
                <a:cs typeface="Lato"/>
                <a:sym typeface="Lato"/>
              </a:rPr>
              <a:t>Çalışma Ortamı: Google Colab</a:t>
            </a:r>
            <a:endParaRPr b="1">
              <a:solidFill>
                <a:schemeClr val="dk2"/>
              </a:solidFill>
              <a:latin typeface="Lato"/>
              <a:ea typeface="Lato"/>
              <a:cs typeface="Lato"/>
              <a:sym typeface="Lato"/>
            </a:endParaRPr>
          </a:p>
          <a:p>
            <a:pPr indent="0" lvl="0" marL="0" rtl="0" algn="just">
              <a:lnSpc>
                <a:spcPct val="115000"/>
              </a:lnSpc>
              <a:spcBef>
                <a:spcPts val="1200"/>
              </a:spcBef>
              <a:spcAft>
                <a:spcPts val="1200"/>
              </a:spcAft>
              <a:buNone/>
            </a:pPr>
            <a:r>
              <a:rPr lang="tr" sz="1300">
                <a:solidFill>
                  <a:schemeClr val="dk2"/>
                </a:solidFill>
                <a:latin typeface="Lato"/>
                <a:ea typeface="Lato"/>
                <a:cs typeface="Lato"/>
                <a:sym typeface="Lato"/>
              </a:rPr>
              <a:t>Tarayıcıda Python kodları yazma ve ortak bir çalışma ortama kolaylığı sağladığı için Google Colab tercih  edilmiştir.</a:t>
            </a:r>
            <a:endParaRPr sz="1300">
              <a:solidFill>
                <a:schemeClr val="dk2"/>
              </a:solidFill>
              <a:latin typeface="Lato"/>
              <a:ea typeface="Lato"/>
              <a:cs typeface="Lato"/>
              <a:sym typeface="Lato"/>
            </a:endParaRPr>
          </a:p>
        </p:txBody>
      </p:sp>
      <p:pic>
        <p:nvPicPr>
          <p:cNvPr id="144" name="Google Shape;144;p20"/>
          <p:cNvPicPr preferRelativeResize="0"/>
          <p:nvPr/>
        </p:nvPicPr>
        <p:blipFill>
          <a:blip r:embed="rId4">
            <a:alphaModFix/>
          </a:blip>
          <a:stretch>
            <a:fillRect/>
          </a:stretch>
        </p:blipFill>
        <p:spPr>
          <a:xfrm>
            <a:off x="6473075" y="4285025"/>
            <a:ext cx="1918325" cy="8584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2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50" name="Google Shape;150;p21"/>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51" name="Google Shape;151;p21"/>
          <p:cNvPicPr preferRelativeResize="0"/>
          <p:nvPr/>
        </p:nvPicPr>
        <p:blipFill>
          <a:blip r:embed="rId3">
            <a:alphaModFix/>
          </a:blip>
          <a:stretch>
            <a:fillRect/>
          </a:stretch>
        </p:blipFill>
        <p:spPr>
          <a:xfrm>
            <a:off x="4572000" y="424750"/>
            <a:ext cx="4338175" cy="4290275"/>
          </a:xfrm>
          <a:prstGeom prst="rect">
            <a:avLst/>
          </a:prstGeom>
          <a:noFill/>
          <a:ln>
            <a:noFill/>
          </a:ln>
        </p:spPr>
      </p:pic>
      <p:pic>
        <p:nvPicPr>
          <p:cNvPr id="152" name="Google Shape;152;p21"/>
          <p:cNvPicPr preferRelativeResize="0"/>
          <p:nvPr/>
        </p:nvPicPr>
        <p:blipFill>
          <a:blip r:embed="rId4">
            <a:alphaModFix/>
          </a:blip>
          <a:stretch>
            <a:fillRect/>
          </a:stretch>
        </p:blipFill>
        <p:spPr>
          <a:xfrm>
            <a:off x="0" y="164275"/>
            <a:ext cx="4550750" cy="45507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